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70" r:id="rId4"/>
    <p:sldId id="261" r:id="rId5"/>
    <p:sldId id="262" r:id="rId6"/>
    <p:sldId id="263" r:id="rId7"/>
    <p:sldId id="268" r:id="rId8"/>
    <p:sldId id="267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5" r:id="rId21"/>
    <p:sldId id="266" r:id="rId22"/>
    <p:sldId id="273" r:id="rId23"/>
    <p:sldId id="269" r:id="rId24"/>
    <p:sldId id="285" r:id="rId25"/>
    <p:sldId id="286" r:id="rId26"/>
    <p:sldId id="27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4660"/>
  </p:normalViewPr>
  <p:slideViewPr>
    <p:cSldViewPr>
      <p:cViewPr>
        <p:scale>
          <a:sx n="60" d="100"/>
          <a:sy n="60" d="100"/>
        </p:scale>
        <p:origin x="-14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ormorany\wyst&#261;pienie%20tarnowskie%20g&#243;ry\rys%20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i&#322;awa\konsumpcj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ormorany\abramczyk\pracka\&#322;asmiady%20rys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ormorany\abramczyk\pracka\selment%20rys.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gdan\Documents\wis&#322;a%20badania\po&#322;owy%20jeie&#324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K:\wigry\sielawa%20zmian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ormorany\wyst&#261;pienie%20tarnowskie%20g&#243;ry\rys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habilitacja\poprawki%203\poraca%20po%20poprawkach\nowe%20rysunki\Nowy%20folder\rys.12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&#322;awa\p&#322;askie%20wypluwk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&#322;awa\rucewo%20wypluwk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&#322;awa\rucewo%20wypluwk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&#322;awa\wypluwki%20ja&#347;kowo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&#322;awa\konsumpcj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i&#322;awa\konsumpc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Arkusz1!$B$3</c:f>
              <c:strCache>
                <c:ptCount val="1"/>
                <c:pt idx="0">
                  <c:v>Jeziora 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Arkusz1!$A$4:$A$7</c:f>
              <c:strCache>
                <c:ptCount val="3"/>
                <c:pt idx="0">
                  <c:v>Z</c:v>
                </c:pt>
                <c:pt idx="1">
                  <c:v>C</c:v>
                </c:pt>
                <c:pt idx="2">
                  <c:v>M</c:v>
                </c:pt>
              </c:strCache>
            </c:strRef>
          </c:cat>
          <c:val>
            <c:numRef>
              <c:f>Arkusz1!$B$4:$B$7</c:f>
              <c:numCache>
                <c:formatCode>General</c:formatCode>
                <c:ptCount val="4"/>
                <c:pt idx="0">
                  <c:v>5.35</c:v>
                </c:pt>
                <c:pt idx="1">
                  <c:v>43.28</c:v>
                </c:pt>
                <c:pt idx="2">
                  <c:v>51.36</c:v>
                </c:pt>
              </c:numCache>
            </c:numRef>
          </c:val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Jeziora przymorskie </c:v>
                </c:pt>
              </c:strCache>
            </c:strRef>
          </c:tx>
          <c:cat>
            <c:strRef>
              <c:f>Arkusz1!$A$4:$A$7</c:f>
              <c:strCache>
                <c:ptCount val="3"/>
                <c:pt idx="0">
                  <c:v>Z</c:v>
                </c:pt>
                <c:pt idx="1">
                  <c:v>C</c:v>
                </c:pt>
                <c:pt idx="2">
                  <c:v>M</c:v>
                </c:pt>
              </c:strCache>
            </c:strRef>
          </c:cat>
          <c:val>
            <c:numRef>
              <c:f>Arkusz1!$C$4:$C$7</c:f>
              <c:numCache>
                <c:formatCode>General</c:formatCode>
                <c:ptCount val="4"/>
                <c:pt idx="0">
                  <c:v>20.36</c:v>
                </c:pt>
                <c:pt idx="1">
                  <c:v>3.4</c:v>
                </c:pt>
                <c:pt idx="2">
                  <c:v>65.03</c:v>
                </c:pt>
              </c:numCache>
            </c:numRef>
          </c:val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Zbiorniki zaporowe 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Arkusz1!$A$4:$A$7</c:f>
              <c:strCache>
                <c:ptCount val="3"/>
                <c:pt idx="0">
                  <c:v>Z</c:v>
                </c:pt>
                <c:pt idx="1">
                  <c:v>C</c:v>
                </c:pt>
                <c:pt idx="2">
                  <c:v>M</c:v>
                </c:pt>
              </c:strCache>
            </c:strRef>
          </c:cat>
          <c:val>
            <c:numRef>
              <c:f>Arkusz1!$D$4:$D$7</c:f>
              <c:numCache>
                <c:formatCode>General</c:formatCode>
                <c:ptCount val="4"/>
                <c:pt idx="0">
                  <c:v>4.55</c:v>
                </c:pt>
                <c:pt idx="1">
                  <c:v>35.550000000000004</c:v>
                </c:pt>
                <c:pt idx="2">
                  <c:v>63.160000000000011</c:v>
                </c:pt>
              </c:numCache>
            </c:numRef>
          </c:val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Rzeki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Arkusz1!$A$4:$A$7</c:f>
              <c:strCache>
                <c:ptCount val="3"/>
                <c:pt idx="0">
                  <c:v>Z</c:v>
                </c:pt>
                <c:pt idx="1">
                  <c:v>C</c:v>
                </c:pt>
                <c:pt idx="2">
                  <c:v>M</c:v>
                </c:pt>
              </c:strCache>
            </c:strRef>
          </c:cat>
          <c:val>
            <c:numRef>
              <c:f>Arkusz1!$E$4:$E$7</c:f>
              <c:numCache>
                <c:formatCode>General</c:formatCode>
                <c:ptCount val="4"/>
                <c:pt idx="0">
                  <c:v>7.2</c:v>
                </c:pt>
                <c:pt idx="1">
                  <c:v>55</c:v>
                </c:pt>
                <c:pt idx="2">
                  <c:v>37.800000000000004</c:v>
                </c:pt>
              </c:numCache>
            </c:numRef>
          </c:val>
        </c:ser>
        <c:shape val="box"/>
        <c:axId val="91540096"/>
        <c:axId val="99828480"/>
        <c:axId val="0"/>
      </c:bar3DChart>
      <c:catAx>
        <c:axId val="9154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pl-PL" b="0"/>
                  <a:t>Grupa </a:t>
                </a:r>
                <a:endParaRPr lang="en-US" b="0"/>
              </a:p>
            </c:rich>
          </c:tx>
          <c:layout/>
        </c:title>
        <c:tickLblPos val="nextTo"/>
        <c:crossAx val="99828480"/>
        <c:crosses val="autoZero"/>
        <c:auto val="1"/>
        <c:lblAlgn val="ctr"/>
        <c:lblOffset val="100"/>
      </c:catAx>
      <c:valAx>
        <c:axId val="99828480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Udział </a:t>
                </a:r>
                <a:r>
                  <a:rPr lang="pl-PL" b="0"/>
                  <a:t>wagowy</a:t>
                </a:r>
                <a:r>
                  <a:rPr lang="en-US" b="0"/>
                  <a:t>  [%]</a:t>
                </a:r>
              </a:p>
            </c:rich>
          </c:tx>
          <c:layout/>
        </c:title>
        <c:numFmt formatCode="General" sourceLinked="1"/>
        <c:tickLblPos val="nextTo"/>
        <c:crossAx val="91540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50339020122499"/>
          <c:y val="0"/>
          <c:w val="0.52288199912510935"/>
          <c:h val="4.5049624115839029E-2"/>
        </c:manualLayout>
      </c:layout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wartość!$B$3</c:f>
              <c:strCache>
                <c:ptCount val="1"/>
                <c:pt idx="0">
                  <c:v>Karp</c:v>
                </c:pt>
              </c:strCache>
            </c:strRef>
          </c:tx>
          <c:cat>
            <c:strRef>
              <c:f>wartość!$A$4:$A$9</c:f>
              <c:strCache>
                <c:ptCount val="6"/>
                <c:pt idx="0">
                  <c:v>Płaskie </c:v>
                </c:pt>
                <c:pt idx="1">
                  <c:v>Rucewo Małe</c:v>
                </c:pt>
                <c:pt idx="2">
                  <c:v>Jaśkowskie</c:v>
                </c:pt>
                <c:pt idx="3">
                  <c:v>Rakowice</c:v>
                </c:pt>
                <c:pt idx="4">
                  <c:v>Grudziąc</c:v>
                </c:pt>
                <c:pt idx="5">
                  <c:v>Łodygowo</c:v>
                </c:pt>
              </c:strCache>
            </c:strRef>
          </c:cat>
          <c:val>
            <c:numRef>
              <c:f>wartość!$B$4:$B$9</c:f>
              <c:numCache>
                <c:formatCode>General</c:formatCode>
                <c:ptCount val="6"/>
                <c:pt idx="3" formatCode="0">
                  <c:v>11636.800000000001</c:v>
                </c:pt>
                <c:pt idx="4" formatCode="0">
                  <c:v>29092</c:v>
                </c:pt>
                <c:pt idx="5">
                  <c:v>31170</c:v>
                </c:pt>
              </c:numCache>
            </c:numRef>
          </c:val>
        </c:ser>
        <c:ser>
          <c:idx val="1"/>
          <c:order val="1"/>
          <c:tx>
            <c:strRef>
              <c:f>wartość!$C$3</c:f>
              <c:strCache>
                <c:ptCount val="1"/>
                <c:pt idx="0">
                  <c:v>Lin </c:v>
                </c:pt>
              </c:strCache>
            </c:strRef>
          </c:tx>
          <c:cat>
            <c:strRef>
              <c:f>wartość!$A$4:$A$9</c:f>
              <c:strCache>
                <c:ptCount val="6"/>
                <c:pt idx="0">
                  <c:v>Płaskie </c:v>
                </c:pt>
                <c:pt idx="1">
                  <c:v>Rucewo Małe</c:v>
                </c:pt>
                <c:pt idx="2">
                  <c:v>Jaśkowskie</c:v>
                </c:pt>
                <c:pt idx="3">
                  <c:v>Rakowice</c:v>
                </c:pt>
                <c:pt idx="4">
                  <c:v>Grudziąc</c:v>
                </c:pt>
                <c:pt idx="5">
                  <c:v>Łodygowo</c:v>
                </c:pt>
              </c:strCache>
            </c:strRef>
          </c:cat>
          <c:val>
            <c:numRef>
              <c:f>wartość!$C$4:$C$9</c:f>
              <c:numCache>
                <c:formatCode>0</c:formatCode>
                <c:ptCount val="6"/>
                <c:pt idx="1">
                  <c:v>133637.44275000007</c:v>
                </c:pt>
                <c:pt idx="2" formatCode="General">
                  <c:v>138639.01275000011</c:v>
                </c:pt>
                <c:pt idx="3">
                  <c:v>26598.400000000001</c:v>
                </c:pt>
                <c:pt idx="4">
                  <c:v>66496</c:v>
                </c:pt>
                <c:pt idx="5" formatCode="General">
                  <c:v>21819</c:v>
                </c:pt>
              </c:numCache>
            </c:numRef>
          </c:val>
        </c:ser>
        <c:ser>
          <c:idx val="2"/>
          <c:order val="2"/>
          <c:tx>
            <c:strRef>
              <c:f>wartość!$D$3</c:f>
              <c:strCache>
                <c:ptCount val="1"/>
                <c:pt idx="0">
                  <c:v>Szczupak</c:v>
                </c:pt>
              </c:strCache>
            </c:strRef>
          </c:tx>
          <c:cat>
            <c:strRef>
              <c:f>wartość!$A$4:$A$9</c:f>
              <c:strCache>
                <c:ptCount val="6"/>
                <c:pt idx="0">
                  <c:v>Płaskie </c:v>
                </c:pt>
                <c:pt idx="1">
                  <c:v>Rucewo Małe</c:v>
                </c:pt>
                <c:pt idx="2">
                  <c:v>Jaśkowskie</c:v>
                </c:pt>
                <c:pt idx="3">
                  <c:v>Rakowice</c:v>
                </c:pt>
                <c:pt idx="4">
                  <c:v>Grudziąc</c:v>
                </c:pt>
                <c:pt idx="5">
                  <c:v>Łodygowo</c:v>
                </c:pt>
              </c:strCache>
            </c:strRef>
          </c:cat>
          <c:val>
            <c:numRef>
              <c:f>wartość!$D$4:$D$9</c:f>
              <c:numCache>
                <c:formatCode>0</c:formatCode>
                <c:ptCount val="6"/>
                <c:pt idx="0">
                  <c:v>8235.4030000000002</c:v>
                </c:pt>
                <c:pt idx="1">
                  <c:v>47419.737749999986</c:v>
                </c:pt>
                <c:pt idx="2">
                  <c:v>80689.372500000012</c:v>
                </c:pt>
                <c:pt idx="5" formatCode="General">
                  <c:v>11429</c:v>
                </c:pt>
              </c:numCache>
            </c:numRef>
          </c:val>
        </c:ser>
        <c:shape val="box"/>
        <c:axId val="100871552"/>
        <c:axId val="100885632"/>
        <c:axId val="0"/>
      </c:bar3DChart>
      <c:catAx>
        <c:axId val="100871552"/>
        <c:scaling>
          <c:orientation val="minMax"/>
        </c:scaling>
        <c:axPos val="b"/>
        <c:tickLblPos val="nextTo"/>
        <c:crossAx val="100885632"/>
        <c:crosses val="autoZero"/>
        <c:auto val="1"/>
        <c:lblAlgn val="ctr"/>
        <c:lblOffset val="100"/>
      </c:catAx>
      <c:valAx>
        <c:axId val="100885632"/>
        <c:scaling>
          <c:orientation val="minMax"/>
        </c:scaling>
        <c:axPos val="l"/>
        <c:numFmt formatCode="#,##0\ &quot;zł&quot;" sourceLinked="0"/>
        <c:tickLblPos val="nextTo"/>
        <c:crossAx val="100871552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8405555025239845E-2"/>
          <c:y val="4.0312981097338475E-2"/>
          <c:w val="0.88776806756589499"/>
          <c:h val="0.75138711138877812"/>
        </c:manualLayout>
      </c:layout>
      <c:scatterChart>
        <c:scatterStyle val="smoothMarker"/>
        <c:ser>
          <c:idx val="0"/>
          <c:order val="0"/>
          <c:tx>
            <c:strRef>
              <c:f>łaśmiad!$G$15</c:f>
              <c:strCache>
                <c:ptCount val="1"/>
                <c:pt idx="0">
                  <c:v>połowy modelowe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xVal>
            <c:numRef>
              <c:f>łaśmiad!$H$14:$N$14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xVal>
          <c:yVal>
            <c:numRef>
              <c:f>łaśmiad!$H$15:$N$15</c:f>
              <c:numCache>
                <c:formatCode>General</c:formatCode>
                <c:ptCount val="7"/>
                <c:pt idx="0">
                  <c:v>11796</c:v>
                </c:pt>
                <c:pt idx="1">
                  <c:v>11432</c:v>
                </c:pt>
                <c:pt idx="2">
                  <c:v>11257</c:v>
                </c:pt>
                <c:pt idx="3">
                  <c:v>10956</c:v>
                </c:pt>
                <c:pt idx="4">
                  <c:v>10686.5</c:v>
                </c:pt>
                <c:pt idx="5">
                  <c:v>10417</c:v>
                </c:pt>
                <c:pt idx="6">
                  <c:v>10148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łaśmiad!$G$16</c:f>
              <c:strCache>
                <c:ptCount val="1"/>
                <c:pt idx="0">
                  <c:v>połowy rzeczywiste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xVal>
            <c:numRef>
              <c:f>łaśmiad!$H$14:$N$14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xVal>
          <c:yVal>
            <c:numRef>
              <c:f>łaśmiad!$H$16:$N$16</c:f>
              <c:numCache>
                <c:formatCode>General</c:formatCode>
                <c:ptCount val="7"/>
                <c:pt idx="0">
                  <c:v>11796</c:v>
                </c:pt>
                <c:pt idx="1">
                  <c:v>11432</c:v>
                </c:pt>
                <c:pt idx="2">
                  <c:v>11257</c:v>
                </c:pt>
                <c:pt idx="3">
                  <c:v>10603</c:v>
                </c:pt>
                <c:pt idx="4">
                  <c:v>9374</c:v>
                </c:pt>
                <c:pt idx="5">
                  <c:v>8367</c:v>
                </c:pt>
                <c:pt idx="6">
                  <c:v>17496</c:v>
                </c:pt>
              </c:numCache>
            </c:numRef>
          </c:yVal>
          <c:smooth val="1"/>
        </c:ser>
        <c:axId val="100911744"/>
        <c:axId val="100925824"/>
      </c:scatterChart>
      <c:valAx>
        <c:axId val="100911744"/>
        <c:scaling>
          <c:orientation val="minMax"/>
        </c:scaling>
        <c:axPos val="b"/>
        <c:numFmt formatCode="General" sourceLinked="1"/>
        <c:tickLblPos val="nextTo"/>
        <c:crossAx val="100925824"/>
        <c:crosses val="autoZero"/>
        <c:crossBetween val="midCat"/>
      </c:valAx>
      <c:valAx>
        <c:axId val="100925824"/>
        <c:scaling>
          <c:orientation val="minMax"/>
        </c:scaling>
        <c:axPos val="l"/>
        <c:numFmt formatCode="General" sourceLinked="1"/>
        <c:tickLblPos val="nextTo"/>
        <c:crossAx val="100911744"/>
        <c:crosses val="autoZero"/>
        <c:crossBetween val="midCat"/>
        <c:minorUnit val="400"/>
      </c:valAx>
    </c:plotArea>
    <c:legend>
      <c:legendPos val="b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5.3263908635563489E-2"/>
          <c:y val="1.4881137361100055E-2"/>
          <c:w val="0.90862449920281863"/>
          <c:h val="0.84963601583707593"/>
        </c:manualLayout>
      </c:layout>
      <c:scatterChart>
        <c:scatterStyle val="smoothMarker"/>
        <c:ser>
          <c:idx val="0"/>
          <c:order val="0"/>
          <c:tx>
            <c:strRef>
              <c:f>selment!$A$11</c:f>
              <c:strCache>
                <c:ptCount val="1"/>
                <c:pt idx="0">
                  <c:v>połowy modelowe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xVal>
            <c:numRef>
              <c:f>selment!$B$10:$H$10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xVal>
          <c:yVal>
            <c:numRef>
              <c:f>selment!$B$11:$H$11</c:f>
              <c:numCache>
                <c:formatCode>General</c:formatCode>
                <c:ptCount val="7"/>
                <c:pt idx="0">
                  <c:v>16668</c:v>
                </c:pt>
                <c:pt idx="1">
                  <c:v>18732</c:v>
                </c:pt>
                <c:pt idx="2">
                  <c:v>20714</c:v>
                </c:pt>
                <c:pt idx="3">
                  <c:v>18990</c:v>
                </c:pt>
                <c:pt idx="4">
                  <c:v>18814</c:v>
                </c:pt>
                <c:pt idx="5">
                  <c:v>18638</c:v>
                </c:pt>
                <c:pt idx="6">
                  <c:v>18462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selment!$A$12</c:f>
              <c:strCache>
                <c:ptCount val="1"/>
                <c:pt idx="0">
                  <c:v>połowy rzeczywiste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xVal>
            <c:numRef>
              <c:f>selment!$B$10:$H$10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xVal>
          <c:yVal>
            <c:numRef>
              <c:f>selment!$B$12:$H$12</c:f>
              <c:numCache>
                <c:formatCode>General</c:formatCode>
                <c:ptCount val="7"/>
                <c:pt idx="0">
                  <c:v>16668</c:v>
                </c:pt>
                <c:pt idx="1">
                  <c:v>18732</c:v>
                </c:pt>
                <c:pt idx="2">
                  <c:v>20714</c:v>
                </c:pt>
                <c:pt idx="3">
                  <c:v>15110</c:v>
                </c:pt>
                <c:pt idx="4">
                  <c:v>16021</c:v>
                </c:pt>
                <c:pt idx="5">
                  <c:v>16873</c:v>
                </c:pt>
                <c:pt idx="6">
                  <c:v>12881</c:v>
                </c:pt>
              </c:numCache>
            </c:numRef>
          </c:yVal>
          <c:smooth val="1"/>
        </c:ser>
        <c:axId val="100958976"/>
        <c:axId val="100960512"/>
      </c:scatterChart>
      <c:valAx>
        <c:axId val="100958976"/>
        <c:scaling>
          <c:orientation val="minMax"/>
        </c:scaling>
        <c:axPos val="b"/>
        <c:numFmt formatCode="General" sourceLinked="1"/>
        <c:tickLblPos val="nextTo"/>
        <c:crossAx val="100960512"/>
        <c:crosses val="autoZero"/>
        <c:crossBetween val="midCat"/>
      </c:valAx>
      <c:valAx>
        <c:axId val="100960512"/>
        <c:scaling>
          <c:orientation val="minMax"/>
        </c:scaling>
        <c:axPos val="l"/>
        <c:numFmt formatCode="General" sourceLinked="1"/>
        <c:tickLblPos val="nextTo"/>
        <c:crossAx val="100958976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otX val="0"/>
      <c:perspective val="0"/>
    </c:view3D>
    <c:plotArea>
      <c:layout>
        <c:manualLayout>
          <c:layoutTarget val="inner"/>
          <c:xMode val="edge"/>
          <c:yMode val="edge"/>
          <c:x val="0.12055958282992398"/>
          <c:y val="3.8928901649043536E-2"/>
          <c:w val="0.85394551375522565"/>
          <c:h val="0.79888068571321258"/>
        </c:manualLayout>
      </c:layout>
      <c:bar3DChart>
        <c:barDir val="col"/>
        <c:grouping val="clustered"/>
        <c:ser>
          <c:idx val="0"/>
          <c:order val="0"/>
          <c:tx>
            <c:strRef>
              <c:f>Arkusz1!$Q$13</c:f>
              <c:strCache>
                <c:ptCount val="1"/>
                <c:pt idx="0">
                  <c:v>Wisła Kazuń</c:v>
                </c:pt>
              </c:strCache>
            </c:strRef>
          </c:tx>
          <c:cat>
            <c:strRef>
              <c:f>Arkusz1!$P$14:$P$18</c:f>
              <c:strCache>
                <c:ptCount val="5"/>
                <c:pt idx="0">
                  <c:v>&lt;5 cm</c:v>
                </c:pt>
                <c:pt idx="1">
                  <c:v>6 - 10 cm</c:v>
                </c:pt>
                <c:pt idx="2">
                  <c:v>11 - 15 cm</c:v>
                </c:pt>
                <c:pt idx="3">
                  <c:v>16 - 25 cm</c:v>
                </c:pt>
                <c:pt idx="4">
                  <c:v>26 - 35 cm </c:v>
                </c:pt>
              </c:strCache>
            </c:strRef>
          </c:cat>
          <c:val>
            <c:numRef>
              <c:f>Arkusz1!$Q$14:$Q$18</c:f>
              <c:numCache>
                <c:formatCode>0.0</c:formatCode>
                <c:ptCount val="5"/>
                <c:pt idx="0">
                  <c:v>38.518518518518519</c:v>
                </c:pt>
                <c:pt idx="1">
                  <c:v>55.555555555555557</c:v>
                </c:pt>
                <c:pt idx="2">
                  <c:v>5.9259259259259256</c:v>
                </c:pt>
              </c:numCache>
            </c:numRef>
          </c:val>
        </c:ser>
        <c:ser>
          <c:idx val="1"/>
          <c:order val="1"/>
          <c:tx>
            <c:strRef>
              <c:f>Arkusz1!$R$13</c:f>
              <c:strCache>
                <c:ptCount val="1"/>
                <c:pt idx="0">
                  <c:v>Wisła Modlin</c:v>
                </c:pt>
              </c:strCache>
            </c:strRef>
          </c:tx>
          <c:cat>
            <c:strRef>
              <c:f>Arkusz1!$P$14:$P$18</c:f>
              <c:strCache>
                <c:ptCount val="5"/>
                <c:pt idx="0">
                  <c:v>&lt;5 cm</c:v>
                </c:pt>
                <c:pt idx="1">
                  <c:v>6 - 10 cm</c:v>
                </c:pt>
                <c:pt idx="2">
                  <c:v>11 - 15 cm</c:v>
                </c:pt>
                <c:pt idx="3">
                  <c:v>16 - 25 cm</c:v>
                </c:pt>
                <c:pt idx="4">
                  <c:v>26 - 35 cm </c:v>
                </c:pt>
              </c:strCache>
            </c:strRef>
          </c:cat>
          <c:val>
            <c:numRef>
              <c:f>Arkusz1!$R$14:$R$18</c:f>
              <c:numCache>
                <c:formatCode>0.0</c:formatCode>
                <c:ptCount val="5"/>
                <c:pt idx="0">
                  <c:v>8.8319088319088337</c:v>
                </c:pt>
                <c:pt idx="1">
                  <c:v>67.806267806267812</c:v>
                </c:pt>
                <c:pt idx="2">
                  <c:v>20.227920227920229</c:v>
                </c:pt>
                <c:pt idx="3">
                  <c:v>3.1339031339031327</c:v>
                </c:pt>
              </c:numCache>
            </c:numRef>
          </c:val>
        </c:ser>
        <c:ser>
          <c:idx val="2"/>
          <c:order val="2"/>
          <c:tx>
            <c:strRef>
              <c:f>Arkusz1!$S$13</c:f>
              <c:strCache>
                <c:ptCount val="1"/>
                <c:pt idx="0">
                  <c:v>Wisła Wilanów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Arkusz1!$P$14:$P$18</c:f>
              <c:strCache>
                <c:ptCount val="5"/>
                <c:pt idx="0">
                  <c:v>&lt;5 cm</c:v>
                </c:pt>
                <c:pt idx="1">
                  <c:v>6 - 10 cm</c:v>
                </c:pt>
                <c:pt idx="2">
                  <c:v>11 - 15 cm</c:v>
                </c:pt>
                <c:pt idx="3">
                  <c:v>16 - 25 cm</c:v>
                </c:pt>
                <c:pt idx="4">
                  <c:v>26 - 35 cm </c:v>
                </c:pt>
              </c:strCache>
            </c:strRef>
          </c:cat>
          <c:val>
            <c:numRef>
              <c:f>Arkusz1!$S$14:$S$18</c:f>
              <c:numCache>
                <c:formatCode>0.0</c:formatCode>
                <c:ptCount val="5"/>
                <c:pt idx="0">
                  <c:v>2</c:v>
                </c:pt>
                <c:pt idx="1">
                  <c:v>36.800000000000004</c:v>
                </c:pt>
                <c:pt idx="2">
                  <c:v>51.2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shape val="box"/>
        <c:axId val="100981376"/>
        <c:axId val="101786368"/>
        <c:axId val="0"/>
      </c:bar3DChart>
      <c:catAx>
        <c:axId val="100981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l-PL" sz="1400"/>
                  <a:t>długość całkowita ryby</a:t>
                </a:r>
              </a:p>
            </c:rich>
          </c:tx>
          <c:layout>
            <c:manualLayout>
              <c:xMode val="edge"/>
              <c:yMode val="edge"/>
              <c:x val="0.41399460484106182"/>
              <c:y val="0.92131752308575221"/>
            </c:manualLayout>
          </c:layout>
        </c:title>
        <c:tickLblPos val="nextTo"/>
        <c:crossAx val="101786368"/>
        <c:crosses val="autoZero"/>
        <c:auto val="1"/>
        <c:lblAlgn val="ctr"/>
        <c:lblOffset val="100"/>
      </c:catAx>
      <c:valAx>
        <c:axId val="1017863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l-PL" sz="1400"/>
                  <a:t>udzial procentowy danej klasy długości w odłowie</a:t>
                </a:r>
              </a:p>
            </c:rich>
          </c:tx>
          <c:layout>
            <c:manualLayout>
              <c:xMode val="edge"/>
              <c:yMode val="edge"/>
              <c:x val="5.3083759266933733E-2"/>
              <c:y val="6.2314479302869485E-2"/>
            </c:manualLayout>
          </c:layout>
        </c:title>
        <c:numFmt formatCode="0.0" sourceLinked="1"/>
        <c:tickLblPos val="nextTo"/>
        <c:crossAx val="10098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70886862826362"/>
          <c:y val="9.0585376553602465E-2"/>
          <c:w val="0.17099754891749694"/>
          <c:h val="0.19021302641964927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9.0834808946441539E-2"/>
          <c:y val="6.1585598604815814E-2"/>
          <c:w val="0.86959609616079092"/>
          <c:h val="0.86449870124050665"/>
        </c:manualLayout>
      </c:layout>
      <c:scatterChart>
        <c:scatterStyle val="lineMarker"/>
        <c:ser>
          <c:idx val="0"/>
          <c:order val="0"/>
          <c:tx>
            <c:strRef>
              <c:f>Arkusz1!$C$1</c:f>
              <c:strCache>
                <c:ptCount val="1"/>
                <c:pt idx="0">
                  <c:v>udział sielawy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diamond"/>
            <c:size val="18"/>
          </c:marker>
          <c:dPt>
            <c:idx val="0"/>
            <c:marker>
              <c:spPr>
                <a:solidFill>
                  <a:srgbClr val="FF0000"/>
                </a:solidFill>
              </c:spPr>
            </c:marker>
          </c:dPt>
          <c:dPt>
            <c:idx val="1"/>
            <c:marker>
              <c:spPr>
                <a:solidFill>
                  <a:srgbClr val="FFFF00"/>
                </a:solidFill>
              </c:spPr>
            </c:marker>
          </c:dPt>
          <c:dLbls>
            <c:dLbl>
              <c:idx val="0"/>
              <c:layout>
                <c:manualLayout>
                  <c:x val="-8.3969172073880993E-2"/>
                  <c:y val="-4.8121728698556805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0.13295118911697826"/>
                  <c:y val="-3.1383736107754391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0.15114450973298574"/>
                  <c:y val="-2.0922490738502962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  <c:showCatName val="1"/>
          </c:dLbls>
          <c:trendline>
            <c:trendlineType val="linear"/>
            <c:dispRSqr val="1"/>
            <c:dispEq val="1"/>
            <c:trendlineLbl>
              <c:layout>
                <c:manualLayout>
                  <c:x val="-0.39604930555180617"/>
                  <c:y val="0.192057097641969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pl-PL"/>
                </a:p>
              </c:txPr>
            </c:trendlineLbl>
          </c:trendline>
          <c:xVal>
            <c:numRef>
              <c:f>Arkusz1!$B$2:$B$4</c:f>
              <c:numCache>
                <c:formatCode>General</c:formatCode>
                <c:ptCount val="3"/>
                <c:pt idx="0">
                  <c:v>500</c:v>
                </c:pt>
                <c:pt idx="1">
                  <c:v>1400</c:v>
                </c:pt>
                <c:pt idx="2">
                  <c:v>3100</c:v>
                </c:pt>
              </c:numCache>
            </c:numRef>
          </c:xVal>
          <c:yVal>
            <c:numRef>
              <c:f>Arkusz1!$C$2:$C$4</c:f>
              <c:numCache>
                <c:formatCode>General</c:formatCode>
                <c:ptCount val="3"/>
                <c:pt idx="0">
                  <c:v>0</c:v>
                </c:pt>
                <c:pt idx="1">
                  <c:v>4000</c:v>
                </c:pt>
                <c:pt idx="2">
                  <c:v>10900</c:v>
                </c:pt>
              </c:numCache>
            </c:numRef>
          </c:yVal>
        </c:ser>
        <c:dLbls>
          <c:showVal val="1"/>
          <c:showCatName val="1"/>
        </c:dLbls>
        <c:axId val="101816960"/>
        <c:axId val="101843712"/>
      </c:scatterChart>
      <c:valAx>
        <c:axId val="101816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pl-PL" sz="1400" b="0"/>
                  <a:t>liczeba</a:t>
                </a:r>
                <a:r>
                  <a:rPr lang="pl-PL" sz="1400" b="0" baseline="0"/>
                  <a:t>  kormoranów</a:t>
                </a:r>
                <a:endParaRPr lang="pl-PL" sz="1400" b="0"/>
              </a:p>
            </c:rich>
          </c:tx>
          <c:layout/>
        </c:title>
        <c:numFmt formatCode="General" sourceLinked="1"/>
        <c:tickLblPos val="nextTo"/>
        <c:crossAx val="101843712"/>
        <c:crosses val="autoZero"/>
        <c:crossBetween val="midCat"/>
        <c:majorUnit val="500"/>
        <c:minorUnit val="200"/>
      </c:valAx>
      <c:valAx>
        <c:axId val="1018437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biomasa sielawy [kg]</a:t>
                </a:r>
              </a:p>
            </c:rich>
          </c:tx>
          <c:layout/>
        </c:title>
        <c:numFmt formatCode="General" sourceLinked="1"/>
        <c:tickLblPos val="nextTo"/>
        <c:crossAx val="101816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620097900120546"/>
          <c:y val="0.52377445686779134"/>
          <c:w val="8.0325438945541172E-2"/>
          <c:h val="0.24949806615230305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0626388888888898"/>
          <c:y val="3.0658835305069947E-2"/>
          <c:w val="0.8784583333333339"/>
          <c:h val="0.76112257630779878"/>
        </c:manualLayout>
      </c:layout>
      <c:barChart>
        <c:barDir val="col"/>
        <c:grouping val="clustered"/>
        <c:ser>
          <c:idx val="0"/>
          <c:order val="0"/>
          <c:tx>
            <c:strRef>
              <c:f>Arkusz1!$B$2</c:f>
              <c:strCache>
                <c:ptCount val="1"/>
                <c:pt idx="0">
                  <c:v>Udział wagowy</c:v>
                </c:pt>
              </c:strCache>
            </c:strRef>
          </c:tx>
          <c:cat>
            <c:strRef>
              <c:f>Arkusz1!$A$3:$A$19</c:f>
              <c:strCache>
                <c:ptCount val="17"/>
                <c:pt idx="0">
                  <c:v>Okoń </c:v>
                </c:pt>
                <c:pt idx="1">
                  <c:v>Wzdręga </c:v>
                </c:pt>
                <c:pt idx="2">
                  <c:v>Lin </c:v>
                </c:pt>
                <c:pt idx="3">
                  <c:v>Szczupak </c:v>
                </c:pt>
                <c:pt idx="4">
                  <c:v>Jaź</c:v>
                </c:pt>
                <c:pt idx="5">
                  <c:v>Sandacz </c:v>
                </c:pt>
                <c:pt idx="6">
                  <c:v>Wegorz </c:v>
                </c:pt>
                <c:pt idx="7">
                  <c:v>Sielawa </c:v>
                </c:pt>
                <c:pt idx="8">
                  <c:v>Boleń </c:v>
                </c:pt>
                <c:pt idx="9">
                  <c:v>Miętus </c:v>
                </c:pt>
                <c:pt idx="10">
                  <c:v>Karp </c:v>
                </c:pt>
                <c:pt idx="11">
                  <c:v>Sum </c:v>
                </c:pt>
                <c:pt idx="12">
                  <c:v>Kleń </c:v>
                </c:pt>
                <c:pt idx="13">
                  <c:v>Brzana </c:v>
                </c:pt>
                <c:pt idx="14">
                  <c:v>Certa </c:v>
                </c:pt>
                <c:pt idx="15">
                  <c:v>Sieja </c:v>
                </c:pt>
                <c:pt idx="16">
                  <c:v>Pozostałe</c:v>
                </c:pt>
              </c:strCache>
            </c:strRef>
          </c:cat>
          <c:val>
            <c:numRef>
              <c:f>Arkusz1!$B$3:$B$19</c:f>
              <c:numCache>
                <c:formatCode>General</c:formatCode>
                <c:ptCount val="17"/>
                <c:pt idx="0">
                  <c:v>22.66</c:v>
                </c:pt>
                <c:pt idx="1">
                  <c:v>8.77</c:v>
                </c:pt>
                <c:pt idx="2">
                  <c:v>4.58</c:v>
                </c:pt>
                <c:pt idx="3">
                  <c:v>3.72</c:v>
                </c:pt>
                <c:pt idx="4">
                  <c:v>1.81</c:v>
                </c:pt>
                <c:pt idx="5">
                  <c:v>1.55</c:v>
                </c:pt>
                <c:pt idx="6">
                  <c:v>1.51</c:v>
                </c:pt>
                <c:pt idx="7">
                  <c:v>1.21</c:v>
                </c:pt>
                <c:pt idx="8">
                  <c:v>0.78</c:v>
                </c:pt>
                <c:pt idx="9">
                  <c:v>0.55000000000000004</c:v>
                </c:pt>
                <c:pt idx="10">
                  <c:v>0.54</c:v>
                </c:pt>
                <c:pt idx="11">
                  <c:v>0.37000000000000038</c:v>
                </c:pt>
                <c:pt idx="12">
                  <c:v>0.15000000000000024</c:v>
                </c:pt>
                <c:pt idx="13">
                  <c:v>2.0000000000000011E-2</c:v>
                </c:pt>
                <c:pt idx="14">
                  <c:v>2.0000000000000011E-2</c:v>
                </c:pt>
                <c:pt idx="15">
                  <c:v>1.0000000000000024E-3</c:v>
                </c:pt>
                <c:pt idx="16">
                  <c:v>51.759000000000007</c:v>
                </c:pt>
              </c:numCache>
            </c:numRef>
          </c:val>
        </c:ser>
        <c:axId val="99869440"/>
        <c:axId val="99871360"/>
      </c:barChart>
      <c:catAx>
        <c:axId val="99869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Gatunek </a:t>
                </a:r>
              </a:p>
            </c:rich>
          </c:tx>
          <c:layout/>
        </c:title>
        <c:tickLblPos val="nextTo"/>
        <c:crossAx val="99871360"/>
        <c:crosses val="autoZero"/>
        <c:auto val="1"/>
        <c:lblAlgn val="ctr"/>
        <c:lblOffset val="100"/>
      </c:catAx>
      <c:valAx>
        <c:axId val="998713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Udział wagowy [%]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27129082967518825"/>
            </c:manualLayout>
          </c:layout>
        </c:title>
        <c:numFmt formatCode="General" sourceLinked="1"/>
        <c:tickLblPos val="nextTo"/>
        <c:crossAx val="99869440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0714798906641226"/>
          <c:y val="9.5555581725123226E-2"/>
          <c:w val="0.87681843890623723"/>
          <c:h val="0.60791379906861609"/>
        </c:manualLayout>
      </c:layout>
      <c:barChart>
        <c:barDir val="col"/>
        <c:grouping val="clustered"/>
        <c:ser>
          <c:idx val="0"/>
          <c:order val="0"/>
          <c:tx>
            <c:strRef>
              <c:f>Arkusz1!$F$2</c:f>
              <c:strCache>
                <c:ptCount val="1"/>
                <c:pt idx="0">
                  <c:v>Połowy kormoranów Cormorant's catching </c:v>
                </c:pt>
              </c:strCache>
            </c:strRef>
          </c:tx>
          <c:cat>
            <c:strRef>
              <c:f>Arkusz1!$E$3:$E$18</c:f>
              <c:strCache>
                <c:ptCount val="16"/>
                <c:pt idx="0">
                  <c:v>Boleń Asp</c:v>
                </c:pt>
                <c:pt idx="1">
                  <c:v>Brzana Barbel</c:v>
                </c:pt>
                <c:pt idx="2">
                  <c:v>Certa Vimba</c:v>
                </c:pt>
                <c:pt idx="3">
                  <c:v>Jaź Ide</c:v>
                </c:pt>
                <c:pt idx="4">
                  <c:v>Karp Cammon Carp</c:v>
                </c:pt>
                <c:pt idx="5">
                  <c:v>Kleń Chub</c:v>
                </c:pt>
                <c:pt idx="6">
                  <c:v>Lin Tench</c:v>
                </c:pt>
                <c:pt idx="7">
                  <c:v>Miętus Burbot</c:v>
                </c:pt>
                <c:pt idx="8">
                  <c:v>Okoń Perch</c:v>
                </c:pt>
                <c:pt idx="9">
                  <c:v>Sandacz Pikeperch</c:v>
                </c:pt>
                <c:pt idx="10">
                  <c:v>Sieja White fish</c:v>
                </c:pt>
                <c:pt idx="11">
                  <c:v>Sielawa Vendace</c:v>
                </c:pt>
                <c:pt idx="12">
                  <c:v>Sum Catfish</c:v>
                </c:pt>
                <c:pt idx="13">
                  <c:v>Szczupak Pike</c:v>
                </c:pt>
                <c:pt idx="14">
                  <c:v>Wegorz Eel</c:v>
                </c:pt>
                <c:pt idx="15">
                  <c:v>Wzdręga Rudd</c:v>
                </c:pt>
              </c:strCache>
            </c:strRef>
          </c:cat>
          <c:val>
            <c:numRef>
              <c:f>Arkusz1!$F$3:$F$18</c:f>
              <c:numCache>
                <c:formatCode>0.0</c:formatCode>
                <c:ptCount val="16"/>
                <c:pt idx="0">
                  <c:v>0.25931032742336307</c:v>
                </c:pt>
                <c:pt idx="1">
                  <c:v>6.648982754445208E-3</c:v>
                </c:pt>
                <c:pt idx="2">
                  <c:v>6.648982754445208E-3</c:v>
                </c:pt>
                <c:pt idx="3">
                  <c:v>0.60173293927729132</c:v>
                </c:pt>
                <c:pt idx="4">
                  <c:v>0.17952253437002091</c:v>
                </c:pt>
                <c:pt idx="5">
                  <c:v>4.9867370658339134E-2</c:v>
                </c:pt>
                <c:pt idx="6">
                  <c:v>1.5226170507679526</c:v>
                </c:pt>
                <c:pt idx="7">
                  <c:v>0.18284702574724374</c:v>
                </c:pt>
                <c:pt idx="8">
                  <c:v>7.5332974607864234</c:v>
                </c:pt>
                <c:pt idx="9">
                  <c:v>0.51529616346950369</c:v>
                </c:pt>
                <c:pt idx="10">
                  <c:v>3.3244913772226205E-4</c:v>
                </c:pt>
                <c:pt idx="11">
                  <c:v>0.40226345664393415</c:v>
                </c:pt>
                <c:pt idx="12">
                  <c:v>0.12300618095723675</c:v>
                </c:pt>
                <c:pt idx="13">
                  <c:v>1.2367107923268086</c:v>
                </c:pt>
                <c:pt idx="14">
                  <c:v>0.50199819796061318</c:v>
                </c:pt>
                <c:pt idx="15">
                  <c:v>2.9155789378242156</c:v>
                </c:pt>
              </c:numCache>
            </c:numRef>
          </c:val>
        </c:ser>
        <c:ser>
          <c:idx val="1"/>
          <c:order val="1"/>
          <c:tx>
            <c:strRef>
              <c:f>Arkusz1!$G$2</c:f>
              <c:strCache>
                <c:ptCount val="1"/>
                <c:pt idx="0">
                  <c:v>Połowy rybackie Commercial caching</c:v>
                </c:pt>
              </c:strCache>
            </c:strRef>
          </c:tx>
          <c:cat>
            <c:strRef>
              <c:f>Arkusz1!$E$3:$E$18</c:f>
              <c:strCache>
                <c:ptCount val="16"/>
                <c:pt idx="0">
                  <c:v>Boleń Asp</c:v>
                </c:pt>
                <c:pt idx="1">
                  <c:v>Brzana Barbel</c:v>
                </c:pt>
                <c:pt idx="2">
                  <c:v>Certa Vimba</c:v>
                </c:pt>
                <c:pt idx="3">
                  <c:v>Jaź Ide</c:v>
                </c:pt>
                <c:pt idx="4">
                  <c:v>Karp Cammon Carp</c:v>
                </c:pt>
                <c:pt idx="5">
                  <c:v>Kleń Chub</c:v>
                </c:pt>
                <c:pt idx="6">
                  <c:v>Lin Tench</c:v>
                </c:pt>
                <c:pt idx="7">
                  <c:v>Miętus Burbot</c:v>
                </c:pt>
                <c:pt idx="8">
                  <c:v>Okoń Perch</c:v>
                </c:pt>
                <c:pt idx="9">
                  <c:v>Sandacz Pikeperch</c:v>
                </c:pt>
                <c:pt idx="10">
                  <c:v>Sieja White fish</c:v>
                </c:pt>
                <c:pt idx="11">
                  <c:v>Sielawa Vendace</c:v>
                </c:pt>
                <c:pt idx="12">
                  <c:v>Sum Catfish</c:v>
                </c:pt>
                <c:pt idx="13">
                  <c:v>Szczupak Pike</c:v>
                </c:pt>
                <c:pt idx="14">
                  <c:v>Wegorz Eel</c:v>
                </c:pt>
                <c:pt idx="15">
                  <c:v>Wzdręga Rudd</c:v>
                </c:pt>
              </c:strCache>
            </c:strRef>
          </c:cat>
          <c:val>
            <c:numRef>
              <c:f>Arkusz1!$G$3:$G$18</c:f>
              <c:numCache>
                <c:formatCode>0.0</c:formatCode>
                <c:ptCount val="16"/>
                <c:pt idx="0">
                  <c:v>2.4656443962962311E-2</c:v>
                </c:pt>
                <c:pt idx="1">
                  <c:v>1.2977075769980222E-3</c:v>
                </c:pt>
                <c:pt idx="2">
                  <c:v>3.2442689424950506E-3</c:v>
                </c:pt>
                <c:pt idx="3">
                  <c:v>2.0763321231968227E-2</c:v>
                </c:pt>
                <c:pt idx="4">
                  <c:v>8.6297553870368082E-2</c:v>
                </c:pt>
                <c:pt idx="5">
                  <c:v>3.8931227309940588E-3</c:v>
                </c:pt>
                <c:pt idx="6">
                  <c:v>0.34648792305847165</c:v>
                </c:pt>
                <c:pt idx="7">
                  <c:v>6.4885378849901035E-4</c:v>
                </c:pt>
                <c:pt idx="8">
                  <c:v>0.35816729125145341</c:v>
                </c:pt>
                <c:pt idx="9">
                  <c:v>0.24591558584112513</c:v>
                </c:pt>
                <c:pt idx="10">
                  <c:v>1.1679368192982167E-2</c:v>
                </c:pt>
                <c:pt idx="11">
                  <c:v>0.53919749824267582</c:v>
                </c:pt>
                <c:pt idx="12">
                  <c:v>2.2709882597465383E-2</c:v>
                </c:pt>
                <c:pt idx="13">
                  <c:v>0.65988430290349398</c:v>
                </c:pt>
                <c:pt idx="14">
                  <c:v>0.29847274270954505</c:v>
                </c:pt>
                <c:pt idx="15">
                  <c:v>0</c:v>
                </c:pt>
              </c:numCache>
            </c:numRef>
          </c:val>
        </c:ser>
        <c:axId val="100092928"/>
        <c:axId val="100099200"/>
      </c:barChart>
      <c:catAx>
        <c:axId val="100092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Gatunek Species</a:t>
                </a:r>
              </a:p>
            </c:rich>
          </c:tx>
          <c:layout/>
        </c:title>
        <c:majorTickMark val="none"/>
        <c:tickLblPos val="nextTo"/>
        <c:crossAx val="100099200"/>
        <c:crosses val="autoZero"/>
        <c:auto val="1"/>
        <c:lblAlgn val="ctr"/>
        <c:lblOffset val="100"/>
      </c:catAx>
      <c:valAx>
        <c:axId val="1000992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Wielkość połowów Catches kg/ha </a:t>
                </a:r>
              </a:p>
            </c:rich>
          </c:tx>
          <c:layout>
            <c:manualLayout>
              <c:xMode val="edge"/>
              <c:yMode val="edge"/>
              <c:x val="2.0406364398446078E-2"/>
              <c:y val="0.18916929129381799"/>
            </c:manualLayout>
          </c:layout>
        </c:title>
        <c:numFmt formatCode="0.0" sourceLinked="1"/>
        <c:majorTickMark val="none"/>
        <c:tickLblPos val="nextTo"/>
        <c:crossAx val="10009292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6"/>
  <c:chart>
    <c:view3D>
      <c:hPercent val="60"/>
      <c:depthPercent val="100"/>
      <c:rAngAx val="1"/>
    </c:view3D>
    <c:plotArea>
      <c:layout>
        <c:manualLayout>
          <c:layoutTarget val="inner"/>
          <c:xMode val="edge"/>
          <c:yMode val="edge"/>
          <c:x val="7.2614107883817655E-2"/>
          <c:y val="1.5254237288135625E-2"/>
          <c:w val="0.91701244813277949"/>
          <c:h val="0.9186440677966101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5.5325034578147022E-3"/>
                  <c:y val="-2.485875706214689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519774011299441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711864406779659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389830508474592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259887005649719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l-PL"/>
                </a:pPr>
                <a:endParaRPr lang="pl-PL"/>
              </a:p>
            </c:txPr>
            <c:showVal val="1"/>
          </c:dLbls>
          <c:cat>
            <c:strRef>
              <c:f>'[płaskie wypluwki.xlsx]zestawienie'!$F$15,'[płaskie wypluwki.xlsx]zestawienie'!$F$17,'[płaskie wypluwki.xlsx]zestawienie'!$F$19,'[płaskie wypluwki.xlsx]zestawienie'!$F$20,'[płaskie wypluwki.xlsx]zestawienie'!$F$23</c:f>
              <c:strCache>
                <c:ptCount val="5"/>
                <c:pt idx="0">
                  <c:v>jazgarz</c:v>
                </c:pt>
                <c:pt idx="1">
                  <c:v>leszcz</c:v>
                </c:pt>
                <c:pt idx="2">
                  <c:v>okoń</c:v>
                </c:pt>
                <c:pt idx="3">
                  <c:v>płoć</c:v>
                </c:pt>
                <c:pt idx="4">
                  <c:v>szczupak</c:v>
                </c:pt>
              </c:strCache>
            </c:strRef>
          </c:cat>
          <c:val>
            <c:numRef>
              <c:f>'[płaskie wypluwki.xlsx]zestawienie'!$J$15,'[płaskie wypluwki.xlsx]zestawienie'!$J$17,'[płaskie wypluwki.xlsx]zestawienie'!$J$19,'[płaskie wypluwki.xlsx]zestawienie'!$J$20,'[płaskie wypluwki.xlsx]zestawienie'!$J$23</c:f>
              <c:numCache>
                <c:formatCode>0.00</c:formatCode>
                <c:ptCount val="5"/>
                <c:pt idx="0">
                  <c:v>43.987730672883934</c:v>
                </c:pt>
                <c:pt idx="1">
                  <c:v>4.9859511595566639</c:v>
                </c:pt>
                <c:pt idx="2">
                  <c:v>17.195968763413738</c:v>
                </c:pt>
                <c:pt idx="3">
                  <c:v>10.855719505149677</c:v>
                </c:pt>
                <c:pt idx="4">
                  <c:v>22.974629898996124</c:v>
                </c:pt>
              </c:numCache>
            </c:numRef>
          </c:val>
        </c:ser>
        <c:shape val="box"/>
        <c:axId val="100137600"/>
        <c:axId val="100241792"/>
        <c:axId val="0"/>
      </c:bar3DChart>
      <c:catAx>
        <c:axId val="10013760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pl-PL"/>
            </a:pPr>
            <a:endParaRPr lang="pl-PL"/>
          </a:p>
        </c:txPr>
        <c:crossAx val="100241792"/>
        <c:crosses val="autoZero"/>
        <c:auto val="1"/>
        <c:lblAlgn val="ctr"/>
        <c:lblOffset val="100"/>
        <c:tickLblSkip val="1"/>
        <c:tickMarkSkip val="1"/>
      </c:catAx>
      <c:valAx>
        <c:axId val="10024179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pl-PL"/>
                </a:pPr>
                <a:r>
                  <a:rPr lang="pl-PL"/>
                  <a:t>%</a:t>
                </a:r>
              </a:p>
            </c:rich>
          </c:tx>
          <c:layout>
            <c:manualLayout>
              <c:xMode val="edge"/>
              <c:yMode val="edge"/>
              <c:x val="1.1410788381742781E-2"/>
              <c:y val="0.46779661016949181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lang="pl-PL"/>
            </a:pPr>
            <a:endParaRPr lang="pl-PL"/>
          </a:p>
        </c:txPr>
        <c:crossAx val="10013760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6"/>
  <c:chart>
    <c:view3D>
      <c:hPercent val="60"/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614107883817433E-2"/>
          <c:y val="1.5254237288135601E-2"/>
          <c:w val="0.91701244813277949"/>
          <c:h val="0.9186440677966101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0"/>
                  <c:y val="-2.7118644067796526E-2"/>
                </c:manualLayout>
              </c:layout>
              <c:showVal val="1"/>
            </c:dLbl>
            <c:dLbl>
              <c:idx val="1"/>
              <c:layout>
                <c:manualLayout>
                  <c:x val="-5.5325034578146927E-3"/>
                  <c:y val="-2.485875706214689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0338983050847428E-2"/>
                </c:manualLayout>
              </c:layout>
              <c:showVal val="1"/>
            </c:dLbl>
            <c:dLbl>
              <c:idx val="3"/>
              <c:layout>
                <c:manualLayout>
                  <c:x val="5.0714029177176122E-17"/>
                  <c:y val="-2.2598870056497182E-2"/>
                </c:manualLayout>
              </c:layout>
              <c:showVal val="1"/>
            </c:dLbl>
            <c:dLbl>
              <c:idx val="4"/>
              <c:layout>
                <c:manualLayout>
                  <c:x val="-6.9156293222683721E-3"/>
                  <c:y val="-2.937853107344633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3559322033898299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8079096045197741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8079096045197657E-2"/>
                </c:manualLayout>
              </c:layout>
              <c:showVal val="1"/>
            </c:dLbl>
            <c:dLbl>
              <c:idx val="8"/>
              <c:layout>
                <c:manualLayout>
                  <c:x val="1.014280583543526E-16"/>
                  <c:y val="-3.3898305084745811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1.3559322033898299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l-PL"/>
                </a:pPr>
                <a:endParaRPr lang="pl-PL"/>
              </a:p>
            </c:txPr>
            <c:showVal val="1"/>
          </c:dLbls>
          <c:cat>
            <c:strRef>
              <c:f>zestawienie!$F$17:$F$26</c:f>
              <c:strCache>
                <c:ptCount val="10"/>
                <c:pt idx="0">
                  <c:v>jazgarz</c:v>
                </c:pt>
                <c:pt idx="1">
                  <c:v>karaś</c:v>
                </c:pt>
                <c:pt idx="2">
                  <c:v>karp</c:v>
                </c:pt>
                <c:pt idx="3">
                  <c:v>krąp</c:v>
                </c:pt>
                <c:pt idx="4">
                  <c:v>leszcz</c:v>
                </c:pt>
                <c:pt idx="5">
                  <c:v>lin</c:v>
                </c:pt>
                <c:pt idx="6">
                  <c:v>okoń</c:v>
                </c:pt>
                <c:pt idx="7">
                  <c:v>płoć</c:v>
                </c:pt>
                <c:pt idx="8">
                  <c:v>szczupak</c:v>
                </c:pt>
                <c:pt idx="9">
                  <c:v>wzdręga</c:v>
                </c:pt>
              </c:strCache>
            </c:strRef>
          </c:cat>
          <c:val>
            <c:numRef>
              <c:f>zestawienie!$O$17:$O$26</c:f>
              <c:numCache>
                <c:formatCode>0.00</c:formatCode>
                <c:ptCount val="10"/>
                <c:pt idx="0">
                  <c:v>5.3435398615132677</c:v>
                </c:pt>
                <c:pt idx="1">
                  <c:v>14.936918067895418</c:v>
                </c:pt>
                <c:pt idx="2">
                  <c:v>0.87862001946908552</c:v>
                </c:pt>
                <c:pt idx="3">
                  <c:v>0.78761318586126006</c:v>
                </c:pt>
                <c:pt idx="4">
                  <c:v>3.0797587018550185</c:v>
                </c:pt>
                <c:pt idx="5">
                  <c:v>41.444834062706974</c:v>
                </c:pt>
                <c:pt idx="6">
                  <c:v>15.424891505013985</c:v>
                </c:pt>
                <c:pt idx="7">
                  <c:v>6.5087985447364662</c:v>
                </c:pt>
                <c:pt idx="8">
                  <c:v>10.847629555328536</c:v>
                </c:pt>
                <c:pt idx="9">
                  <c:v>0.74739649561977684</c:v>
                </c:pt>
              </c:numCache>
            </c:numRef>
          </c:val>
        </c:ser>
        <c:shape val="box"/>
        <c:axId val="100143872"/>
        <c:axId val="100145408"/>
        <c:axId val="0"/>
      </c:bar3DChart>
      <c:catAx>
        <c:axId val="10014387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pl-PL" sz="800"/>
            </a:pPr>
            <a:endParaRPr lang="pl-PL"/>
          </a:p>
        </c:txPr>
        <c:crossAx val="100145408"/>
        <c:crosses val="autoZero"/>
        <c:auto val="1"/>
        <c:lblAlgn val="ctr"/>
        <c:lblOffset val="100"/>
        <c:tickLblSkip val="1"/>
        <c:tickMarkSkip val="1"/>
      </c:catAx>
      <c:valAx>
        <c:axId val="10014540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pl-PL"/>
                </a:pPr>
                <a:r>
                  <a:rPr lang="pl-PL"/>
                  <a:t>%</a:t>
                </a:r>
              </a:p>
            </c:rich>
          </c:tx>
          <c:layout>
            <c:manualLayout>
              <c:xMode val="edge"/>
              <c:yMode val="edge"/>
              <c:x val="1.1410788381742741E-2"/>
              <c:y val="0.46779661016949181"/>
            </c:manualLayout>
          </c:layout>
        </c:title>
        <c:numFmt formatCode="0.0" sourceLinked="0"/>
        <c:tickLblPos val="nextTo"/>
        <c:txPr>
          <a:bodyPr rot="0" vert="horz"/>
          <a:lstStyle/>
          <a:p>
            <a:pPr>
              <a:defRPr lang="pl-PL"/>
            </a:pPr>
            <a:endParaRPr lang="pl-PL"/>
          </a:p>
        </c:txPr>
        <c:crossAx val="10014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hart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zestawienie!$P$17</c:f>
              <c:strCache>
                <c:ptCount val="1"/>
                <c:pt idx="0">
                  <c:v>jazgarz</c:v>
                </c:pt>
              </c:strCache>
            </c:strRef>
          </c:tx>
          <c:spPr>
            <a:solidFill>
              <a:srgbClr val="E527B3"/>
            </a:solidFill>
          </c:spPr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zestawienie!$Q$17:$U$17</c:f>
              <c:numCache>
                <c:formatCode>0.0</c:formatCode>
                <c:ptCount val="5"/>
                <c:pt idx="0">
                  <c:v>3.9551712285672451</c:v>
                </c:pt>
                <c:pt idx="1">
                  <c:v>11.049836069669761</c:v>
                </c:pt>
                <c:pt idx="2">
                  <c:v>1.2632434730222595</c:v>
                </c:pt>
                <c:pt idx="3">
                  <c:v>9.1577805443928337</c:v>
                </c:pt>
              </c:numCache>
            </c:numRef>
          </c:val>
        </c:ser>
        <c:ser>
          <c:idx val="1"/>
          <c:order val="1"/>
          <c:tx>
            <c:strRef>
              <c:f>zestawienie!$P$18</c:f>
              <c:strCache>
                <c:ptCount val="1"/>
                <c:pt idx="0">
                  <c:v>karaś</c:v>
                </c:pt>
              </c:strCache>
            </c:strRef>
          </c:tx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zestawienie!$Q$18:$U$18</c:f>
              <c:numCache>
                <c:formatCode>0.0</c:formatCode>
                <c:ptCount val="5"/>
                <c:pt idx="0">
                  <c:v>8.9723939549009568</c:v>
                </c:pt>
                <c:pt idx="1">
                  <c:v>42.460638465984772</c:v>
                </c:pt>
                <c:pt idx="2">
                  <c:v>10.1422982368963</c:v>
                </c:pt>
              </c:numCache>
            </c:numRef>
          </c:val>
        </c:ser>
        <c:ser>
          <c:idx val="2"/>
          <c:order val="2"/>
          <c:tx>
            <c:strRef>
              <c:f>zestawienie!$P$19</c:f>
              <c:strCache>
                <c:ptCount val="1"/>
                <c:pt idx="0">
                  <c:v>karp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zestawienie!$Q$19:$U$19</c:f>
              <c:numCache>
                <c:formatCode>General</c:formatCode>
                <c:ptCount val="5"/>
                <c:pt idx="3" formatCode="0.0">
                  <c:v>5.2809854991052605</c:v>
                </c:pt>
              </c:numCache>
            </c:numRef>
          </c:val>
        </c:ser>
        <c:ser>
          <c:idx val="3"/>
          <c:order val="3"/>
          <c:tx>
            <c:strRef>
              <c:f>zestawienie!$P$20</c:f>
              <c:strCache>
                <c:ptCount val="1"/>
                <c:pt idx="0">
                  <c:v>krąp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zestawienie!$Q$20:$U$20</c:f>
              <c:numCache>
                <c:formatCode>0.0</c:formatCode>
                <c:ptCount val="5"/>
                <c:pt idx="1">
                  <c:v>3.7409322048131601</c:v>
                </c:pt>
              </c:numCache>
            </c:numRef>
          </c:val>
        </c:ser>
        <c:ser>
          <c:idx val="4"/>
          <c:order val="4"/>
          <c:tx>
            <c:strRef>
              <c:f>zestawienie!$P$21</c:f>
              <c:strCache>
                <c:ptCount val="1"/>
                <c:pt idx="0">
                  <c:v>leszcz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zestawienie!$Q$21:$U$21</c:f>
              <c:numCache>
                <c:formatCode>0.0</c:formatCode>
                <c:ptCount val="5"/>
                <c:pt idx="0">
                  <c:v>9.1268216079310989</c:v>
                </c:pt>
                <c:pt idx="1">
                  <c:v>0.73409111221061163</c:v>
                </c:pt>
                <c:pt idx="3">
                  <c:v>3.1503262941101142</c:v>
                </c:pt>
              </c:numCache>
            </c:numRef>
          </c:val>
        </c:ser>
        <c:ser>
          <c:idx val="5"/>
          <c:order val="5"/>
          <c:tx>
            <c:strRef>
              <c:f>zestawienie!$P$22</c:f>
              <c:strCache>
                <c:ptCount val="1"/>
                <c:pt idx="0">
                  <c:v>lin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zestawienie!$Q$22:$U$22</c:f>
              <c:numCache>
                <c:formatCode>0.0</c:formatCode>
                <c:ptCount val="5"/>
                <c:pt idx="0">
                  <c:v>46.755087537916957</c:v>
                </c:pt>
                <c:pt idx="1">
                  <c:v>23.063260637334487</c:v>
                </c:pt>
                <c:pt idx="2">
                  <c:v>74.291684870067627</c:v>
                </c:pt>
                <c:pt idx="3">
                  <c:v>5.7795634182244138</c:v>
                </c:pt>
                <c:pt idx="4">
                  <c:v>3.5295192467961218</c:v>
                </c:pt>
              </c:numCache>
            </c:numRef>
          </c:val>
        </c:ser>
        <c:ser>
          <c:idx val="6"/>
          <c:order val="6"/>
          <c:tx>
            <c:strRef>
              <c:f>zestawienie!$P$23</c:f>
              <c:strCache>
                <c:ptCount val="1"/>
                <c:pt idx="0">
                  <c:v>okoń</c:v>
                </c:pt>
              </c:strCache>
            </c:strRef>
          </c:tx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zestawienie!$Q$23:$U$23</c:f>
              <c:numCache>
                <c:formatCode>0.0</c:formatCode>
                <c:ptCount val="5"/>
                <c:pt idx="0">
                  <c:v>11.43370410451497</c:v>
                </c:pt>
                <c:pt idx="1">
                  <c:v>9.0374027533693067</c:v>
                </c:pt>
                <c:pt idx="2">
                  <c:v>3.4396709145766717</c:v>
                </c:pt>
                <c:pt idx="3">
                  <c:v>53.971638329538543</c:v>
                </c:pt>
                <c:pt idx="4">
                  <c:v>8.4131497177966548</c:v>
                </c:pt>
              </c:numCache>
            </c:numRef>
          </c:val>
        </c:ser>
        <c:ser>
          <c:idx val="7"/>
          <c:order val="7"/>
          <c:tx>
            <c:strRef>
              <c:f>zestawienie!$P$24</c:f>
              <c:strCache>
                <c:ptCount val="1"/>
                <c:pt idx="0">
                  <c:v>płoć</c:v>
                </c:pt>
              </c:strCache>
            </c:strRef>
          </c:tx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zestawienie!$Q$24:$U$24</c:f>
              <c:numCache>
                <c:formatCode>0.0</c:formatCode>
                <c:ptCount val="5"/>
                <c:pt idx="0">
                  <c:v>11.375753818162677</c:v>
                </c:pt>
                <c:pt idx="1">
                  <c:v>3.9512462111767368</c:v>
                </c:pt>
                <c:pt idx="2">
                  <c:v>1.5557972871315318</c:v>
                </c:pt>
                <c:pt idx="3">
                  <c:v>12.780279616290493</c:v>
                </c:pt>
              </c:numCache>
            </c:numRef>
          </c:val>
        </c:ser>
        <c:ser>
          <c:idx val="8"/>
          <c:order val="8"/>
          <c:tx>
            <c:strRef>
              <c:f>zestawienie!$P$25</c:f>
              <c:strCache>
                <c:ptCount val="1"/>
                <c:pt idx="0">
                  <c:v>szczupak</c:v>
                </c:pt>
              </c:strCache>
            </c:strRef>
          </c:tx>
          <c:spPr>
            <a:solidFill>
              <a:srgbClr val="390511"/>
            </a:solidFill>
          </c:spPr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zestawienie!$Q$25:$U$25</c:f>
              <c:numCache>
                <c:formatCode>0.0</c:formatCode>
                <c:ptCount val="5"/>
                <c:pt idx="0">
                  <c:v>8.0750543245222772</c:v>
                </c:pt>
                <c:pt idx="1">
                  <c:v>5.9625925454412059</c:v>
                </c:pt>
                <c:pt idx="2">
                  <c:v>8.1835568600958428</c:v>
                </c:pt>
                <c:pt idx="3">
                  <c:v>8.2930303940866708</c:v>
                </c:pt>
                <c:pt idx="4">
                  <c:v>88.057331035407188</c:v>
                </c:pt>
              </c:numCache>
            </c:numRef>
          </c:val>
        </c:ser>
        <c:ser>
          <c:idx val="9"/>
          <c:order val="9"/>
          <c:tx>
            <c:strRef>
              <c:f>zestawienie!$P$26</c:f>
              <c:strCache>
                <c:ptCount val="1"/>
                <c:pt idx="0">
                  <c:v>wzdręga</c:v>
                </c:pt>
              </c:strCache>
            </c:strRef>
          </c:tx>
          <c:cat>
            <c:strRef>
              <c:f>zestawienie!$Q$16:$U$16</c:f>
              <c:strCache>
                <c:ptCount val="5"/>
                <c:pt idx="0">
                  <c:v>maj </c:v>
                </c:pt>
                <c:pt idx="1">
                  <c:v>czerwiec</c:v>
                </c:pt>
                <c:pt idx="2">
                  <c:v>lipiec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zestawienie!$Q$26:$U$26</c:f>
              <c:numCache>
                <c:formatCode>General</c:formatCode>
                <c:ptCount val="5"/>
                <c:pt idx="0" formatCode="0.0">
                  <c:v>0.30601342348381688</c:v>
                </c:pt>
                <c:pt idx="2" formatCode="0.0">
                  <c:v>1.1237483582098378</c:v>
                </c:pt>
                <c:pt idx="3" formatCode="0.0">
                  <c:v>1.5863959042517084</c:v>
                </c:pt>
              </c:numCache>
            </c:numRef>
          </c:val>
        </c:ser>
        <c:shape val="box"/>
        <c:axId val="100292096"/>
        <c:axId val="100293632"/>
        <c:axId val="0"/>
      </c:bar3DChart>
      <c:catAx>
        <c:axId val="1002920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 sz="800" baseline="0"/>
            </a:pPr>
            <a:endParaRPr lang="pl-PL"/>
          </a:p>
        </c:txPr>
        <c:crossAx val="100293632"/>
        <c:crosses val="autoZero"/>
        <c:auto val="1"/>
        <c:lblAlgn val="ctr"/>
        <c:lblOffset val="100"/>
      </c:catAx>
      <c:valAx>
        <c:axId val="100293632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1002920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l-PL" sz="800"/>
          </a:pPr>
          <a:endParaRPr lang="pl-PL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0"/>
      <c:hPercent val="61"/>
      <c:rotY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588617548241981E-2"/>
          <c:y val="2.4858757062146894E-2"/>
          <c:w val="0.93441138245175759"/>
          <c:h val="0.9104896125272476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7030A0"/>
            </a:solidFill>
            <a:ln w="12700">
              <a:noFill/>
              <a:prstDash val="solid"/>
            </a:ln>
          </c:spPr>
          <c:dLbls>
            <c:dLbl>
              <c:idx val="6"/>
              <c:layout>
                <c:manualLayout>
                  <c:x val="6.9228106611284165E-3"/>
                  <c:y val="-2.9378531073446332E-2"/>
                </c:manualLayout>
              </c:layout>
              <c:showVal val="1"/>
            </c:dLbl>
            <c:dLbl>
              <c:idx val="7"/>
              <c:layout>
                <c:manualLayout>
                  <c:x val="2.7691242644513957E-3"/>
                  <c:y val="-2.7118644067796648E-2"/>
                </c:manualLayout>
              </c:layout>
              <c:showVal val="1"/>
            </c:dLbl>
            <c:dLbl>
              <c:idx val="8"/>
              <c:layout>
                <c:manualLayout>
                  <c:x val="1.6614745586708307E-2"/>
                  <c:y val="-2.9378531073446332E-2"/>
                </c:manualLayout>
              </c:layout>
              <c:showVal val="1"/>
            </c:dLbl>
            <c:dLbl>
              <c:idx val="9"/>
              <c:layout>
                <c:manualLayout>
                  <c:x val="4.1536863966770508E-3"/>
                  <c:y val="-1.8079096045197741E-2"/>
                </c:manualLayout>
              </c:layout>
              <c:showVal val="1"/>
            </c:dLbl>
            <c:dLbl>
              <c:idx val="10"/>
              <c:layout>
                <c:manualLayout>
                  <c:x val="2.7691242644513957E-3"/>
                  <c:y val="-2.4858757062146894E-2"/>
                </c:manualLayout>
              </c:layout>
              <c:showVal val="1"/>
            </c:dLbl>
            <c:numFmt formatCode="#,##0.0" sourceLinked="0"/>
            <c:spPr>
              <a:solidFill>
                <a:schemeClr val="tx1"/>
              </a:solidFill>
            </c:spPr>
            <c:showVal val="1"/>
          </c:dLbls>
          <c:cat>
            <c:strRef>
              <c:f>zestawienie!$Y$2:$Y$12</c:f>
              <c:strCache>
                <c:ptCount val="11"/>
                <c:pt idx="0">
                  <c:v>jazgarz</c:v>
                </c:pt>
                <c:pt idx="1">
                  <c:v>karp</c:v>
                </c:pt>
                <c:pt idx="2">
                  <c:v>karaś</c:v>
                </c:pt>
                <c:pt idx="3">
                  <c:v>krąp</c:v>
                </c:pt>
                <c:pt idx="4">
                  <c:v>leszcz</c:v>
                </c:pt>
                <c:pt idx="5">
                  <c:v>lin</c:v>
                </c:pt>
                <c:pt idx="6">
                  <c:v>okoń</c:v>
                </c:pt>
                <c:pt idx="7">
                  <c:v>płoć</c:v>
                </c:pt>
                <c:pt idx="8">
                  <c:v>szczupak</c:v>
                </c:pt>
                <c:pt idx="10">
                  <c:v>wzdręga</c:v>
                </c:pt>
              </c:strCache>
            </c:strRef>
          </c:cat>
          <c:val>
            <c:numRef>
              <c:f>zestawienie!$AH$2:$AH$12</c:f>
              <c:numCache>
                <c:formatCode>0.00</c:formatCode>
                <c:ptCount val="11"/>
                <c:pt idx="0">
                  <c:v>13.942307692307702</c:v>
                </c:pt>
                <c:pt idx="1">
                  <c:v>0.96153846153846168</c:v>
                </c:pt>
                <c:pt idx="2">
                  <c:v>0.48076923076923078</c:v>
                </c:pt>
                <c:pt idx="3">
                  <c:v>0.48076923076923078</c:v>
                </c:pt>
                <c:pt idx="4">
                  <c:v>2.8846153846153837</c:v>
                </c:pt>
                <c:pt idx="5">
                  <c:v>9.1346153846153619</c:v>
                </c:pt>
                <c:pt idx="6">
                  <c:v>63.942307692307644</c:v>
                </c:pt>
                <c:pt idx="7">
                  <c:v>44.230769230769262</c:v>
                </c:pt>
                <c:pt idx="8">
                  <c:v>4.3269230769230766</c:v>
                </c:pt>
                <c:pt idx="10">
                  <c:v>4.3269230769230766</c:v>
                </c:pt>
              </c:numCache>
            </c:numRef>
          </c:val>
        </c:ser>
        <c:dLbls>
          <c:showVal val="1"/>
        </c:dLbls>
        <c:gapWidth val="75"/>
        <c:shape val="box"/>
        <c:axId val="100322688"/>
        <c:axId val="100738176"/>
        <c:axId val="0"/>
      </c:bar3DChart>
      <c:catAx>
        <c:axId val="100322688"/>
        <c:scaling>
          <c:orientation val="minMax"/>
        </c:scaling>
        <c:axPos val="b"/>
        <c:numFmt formatCode="0.00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pl-PL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738176"/>
        <c:crosses val="autoZero"/>
        <c:auto val="1"/>
        <c:lblAlgn val="ctr"/>
        <c:lblOffset val="100"/>
        <c:tickLblSkip val="1"/>
        <c:tickMarkSkip val="1"/>
      </c:catAx>
      <c:valAx>
        <c:axId val="1007381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%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5.4495860613188796E-4"/>
              <c:y val="0.46848693082916054"/>
            </c:manualLayout>
          </c:layout>
        </c:title>
        <c:numFmt formatCode="0" sourceLinked="0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pl-PL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322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Arkusz2!$A$4</c:f>
              <c:strCache>
                <c:ptCount val="1"/>
                <c:pt idx="0">
                  <c:v>Biomasa pokarmu kg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1.5336460200074387E-3"/>
                  <c:y val="-2.3004690300111673E-2"/>
                </c:manualLayout>
              </c:layout>
              <c:showVal val="1"/>
            </c:dLbl>
            <c:dLbl>
              <c:idx val="1"/>
              <c:layout>
                <c:manualLayout>
                  <c:x val="-4.6009380600223167E-3"/>
                  <c:y val="-3.0672920400148802E-2"/>
                </c:manualLayout>
              </c:layout>
              <c:showVal val="1"/>
            </c:dLbl>
            <c:dLbl>
              <c:idx val="2"/>
              <c:layout>
                <c:manualLayout>
                  <c:x val="3.067292040014883E-3"/>
                  <c:y val="-2.3004690300111583E-2"/>
                </c:manualLayout>
              </c:layout>
              <c:showVal val="1"/>
            </c:dLbl>
            <c:dLbl>
              <c:idx val="3"/>
              <c:layout>
                <c:manualLayout>
                  <c:x val="7.6682301000372023E-3"/>
                  <c:y val="-3.834115050018596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3228997100161264E-2"/>
                </c:manualLayout>
              </c:layout>
              <c:showVal val="1"/>
            </c:dLbl>
            <c:dLbl>
              <c:idx val="5"/>
              <c:layout>
                <c:manualLayout>
                  <c:x val="-6.1345840800297547E-3"/>
                  <c:y val="-1.7892536900086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strRef>
              <c:f>Arkusz2!$B$3:$G$3</c:f>
              <c:strCache>
                <c:ptCount val="6"/>
                <c:pt idx="0">
                  <c:v>Płaskie </c:v>
                </c:pt>
                <c:pt idx="1">
                  <c:v>Rucewo Małe</c:v>
                </c:pt>
                <c:pt idx="2">
                  <c:v>Jaśkowskie</c:v>
                </c:pt>
                <c:pt idx="3">
                  <c:v>Jeziorak</c:v>
                </c:pt>
                <c:pt idx="4">
                  <c:v>Rakowice</c:v>
                </c:pt>
                <c:pt idx="5">
                  <c:v>Grudziadz</c:v>
                </c:pt>
              </c:strCache>
            </c:strRef>
          </c:cat>
          <c:val>
            <c:numRef>
              <c:f>Arkusz2!$B$4:$G$4</c:f>
              <c:numCache>
                <c:formatCode>0</c:formatCode>
                <c:ptCount val="6"/>
                <c:pt idx="0">
                  <c:v>1627.55</c:v>
                </c:pt>
                <c:pt idx="1">
                  <c:v>20528.025000000001</c:v>
                </c:pt>
                <c:pt idx="2">
                  <c:v>73353.974999999991</c:v>
                </c:pt>
                <c:pt idx="3">
                  <c:v>1456.5</c:v>
                </c:pt>
                <c:pt idx="4">
                  <c:v>2078</c:v>
                </c:pt>
                <c:pt idx="5">
                  <c:v>5195</c:v>
                </c:pt>
              </c:numCache>
            </c:numRef>
          </c:val>
        </c:ser>
        <c:shape val="box"/>
        <c:axId val="100759040"/>
        <c:axId val="100760576"/>
        <c:axId val="0"/>
      </c:bar3DChart>
      <c:catAx>
        <c:axId val="100759040"/>
        <c:scaling>
          <c:orientation val="minMax"/>
        </c:scaling>
        <c:axPos val="b"/>
        <c:tickLblPos val="nextTo"/>
        <c:crossAx val="100760576"/>
        <c:crosses val="autoZero"/>
        <c:auto val="1"/>
        <c:lblAlgn val="ctr"/>
        <c:lblOffset val="100"/>
      </c:catAx>
      <c:valAx>
        <c:axId val="1007605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Kilogramy</a:t>
                </a:r>
              </a:p>
            </c:rich>
          </c:tx>
          <c:layout/>
        </c:title>
        <c:numFmt formatCode="0" sourceLinked="1"/>
        <c:tickLblPos val="nextTo"/>
        <c:crossAx val="10075904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Arkusz3!$J$2</c:f>
              <c:strCache>
                <c:ptCount val="1"/>
                <c:pt idx="0">
                  <c:v>Lin </c:v>
                </c:pt>
              </c:strCache>
            </c:strRef>
          </c:tx>
          <c:dLbls>
            <c:dLbl>
              <c:idx val="1"/>
              <c:layout>
                <c:manualLayout>
                  <c:x val="5.6668043952983862E-3"/>
                  <c:y val="-1.7892536900086787E-2"/>
                </c:manualLayout>
              </c:layout>
              <c:showVal val="1"/>
            </c:dLbl>
            <c:dLbl>
              <c:idx val="2"/>
              <c:layout>
                <c:manualLayout>
                  <c:x val="4.8100716082051494E-3"/>
                  <c:y val="-2.81168437001363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strRef>
              <c:f>Arkusz3!$I$3:$I$5</c:f>
              <c:strCache>
                <c:ptCount val="3"/>
                <c:pt idx="0">
                  <c:v>Płaskie </c:v>
                </c:pt>
                <c:pt idx="1">
                  <c:v>Rucewo Małe</c:v>
                </c:pt>
                <c:pt idx="2">
                  <c:v>Jaśkowskie</c:v>
                </c:pt>
              </c:strCache>
            </c:strRef>
          </c:cat>
          <c:val>
            <c:numRef>
              <c:f>Arkusz3!$J$3:$J$5</c:f>
              <c:numCache>
                <c:formatCode>0</c:formatCode>
                <c:ptCount val="3"/>
                <c:pt idx="1">
                  <c:v>8909.1628500000006</c:v>
                </c:pt>
                <c:pt idx="2">
                  <c:v>9242.6008499999971</c:v>
                </c:pt>
              </c:numCache>
            </c:numRef>
          </c:val>
        </c:ser>
        <c:ser>
          <c:idx val="1"/>
          <c:order val="1"/>
          <c:tx>
            <c:strRef>
              <c:f>Arkusz3!$K$2</c:f>
              <c:strCache>
                <c:ptCount val="1"/>
                <c:pt idx="0">
                  <c:v>Szczupak</c:v>
                </c:pt>
              </c:strCache>
            </c:strRef>
          </c:tx>
          <c:dLbls>
            <c:dLbl>
              <c:idx val="0"/>
              <c:layout>
                <c:manualLayout>
                  <c:x val="6.4134288109402079E-3"/>
                  <c:y val="-3.3228997100161084E-2"/>
                </c:manualLayout>
              </c:layout>
              <c:showVal val="1"/>
            </c:dLbl>
            <c:dLbl>
              <c:idx val="1"/>
              <c:layout>
                <c:manualLayout>
                  <c:x val="4.1350077264142374E-2"/>
                  <c:y val="-3.5785073800173664E-2"/>
                </c:manualLayout>
              </c:layout>
              <c:showVal val="1"/>
            </c:dLbl>
            <c:dLbl>
              <c:idx val="2"/>
              <c:layout>
                <c:manualLayout>
                  <c:x val="4.6793285594529901E-2"/>
                  <c:y val="-2.81168437001363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strRef>
              <c:f>Arkusz3!$I$3:$I$5</c:f>
              <c:strCache>
                <c:ptCount val="3"/>
                <c:pt idx="0">
                  <c:v>Płaskie </c:v>
                </c:pt>
                <c:pt idx="1">
                  <c:v>Rucewo Małe</c:v>
                </c:pt>
                <c:pt idx="2">
                  <c:v>Jaśkowskie</c:v>
                </c:pt>
              </c:strCache>
            </c:strRef>
          </c:cat>
          <c:val>
            <c:numRef>
              <c:f>Arkusz3!$K$3:$K$5</c:f>
              <c:numCache>
                <c:formatCode>0</c:formatCode>
                <c:ptCount val="3"/>
                <c:pt idx="0">
                  <c:v>374.33649999999926</c:v>
                </c:pt>
                <c:pt idx="1">
                  <c:v>2155.4426249999997</c:v>
                </c:pt>
                <c:pt idx="2">
                  <c:v>3667.6987499999987</c:v>
                </c:pt>
              </c:numCache>
            </c:numRef>
          </c:val>
        </c:ser>
        <c:shape val="box"/>
        <c:axId val="100820096"/>
        <c:axId val="100821632"/>
        <c:axId val="0"/>
      </c:bar3DChart>
      <c:catAx>
        <c:axId val="100820096"/>
        <c:scaling>
          <c:orientation val="minMax"/>
        </c:scaling>
        <c:axPos val="b"/>
        <c:tickLblPos val="nextTo"/>
        <c:crossAx val="100821632"/>
        <c:crosses val="autoZero"/>
        <c:auto val="1"/>
        <c:lblAlgn val="ctr"/>
        <c:lblOffset val="100"/>
      </c:catAx>
      <c:valAx>
        <c:axId val="1008216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kilogramy</a:t>
                </a:r>
                <a:endParaRPr lang="pl-PL" dirty="0"/>
              </a:p>
            </c:rich>
          </c:tx>
          <c:layout/>
        </c:title>
        <c:numFmt formatCode="General" sourceLinked="1"/>
        <c:tickLblPos val="nextTo"/>
        <c:crossAx val="100820096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0.11544</cdr:x>
      <cdr:y>0</cdr:y>
    </cdr:from>
    <cdr:to>
      <cdr:x>0.21745</cdr:x>
      <cdr:y>0.18404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34902" y="-54908"/>
          <a:ext cx="914467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dirty="0" smtClean="0"/>
            <a:t>Łączna biomasa lina – 18152 kg</a:t>
          </a:r>
        </a:p>
        <a:p xmlns:a="http://schemas.openxmlformats.org/drawingml/2006/main">
          <a:r>
            <a:rPr lang="pl-PL" sz="1400" dirty="0" smtClean="0"/>
            <a:t>Łączna biomasa szczupaka – 5823 kg</a:t>
          </a:r>
          <a:endParaRPr lang="pl-PL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0.57377</cdr:x>
      <cdr:y>0.11765</cdr:y>
    </cdr:from>
    <cdr:to>
      <cdr:x>0.77377</cdr:x>
      <cdr:y>0.45098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000659" y="571504"/>
          <a:ext cx="1743088" cy="161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tx1"/>
              </a:solidFill>
            </a:rPr>
            <a:t>Łączna wartość</a:t>
          </a:r>
          <a:r>
            <a:rPr lang="pl-PL" sz="1800" baseline="0" dirty="0"/>
            <a:t>: </a:t>
          </a:r>
          <a:r>
            <a:rPr lang="pl-PL" sz="1800" b="1" baseline="0" dirty="0" smtClean="0">
              <a:solidFill>
                <a:srgbClr val="FF0000"/>
              </a:solidFill>
            </a:rPr>
            <a:t>606.862 złotych</a:t>
          </a:r>
          <a:endParaRPr lang="pl-PL" sz="1800" b="1" baseline="0" dirty="0">
            <a:solidFill>
              <a:srgbClr val="FF0000"/>
            </a:solidFill>
          </a:endParaRPr>
        </a:p>
        <a:p xmlns:a="http://schemas.openxmlformats.org/drawingml/2006/main">
          <a:endParaRPr lang="pl-PL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0.58329</cdr:x>
      <cdr:y>0.45255</cdr:y>
    </cdr:from>
    <cdr:to>
      <cdr:x>0.6817</cdr:x>
      <cdr:y>0.60319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293252" y="2746980"/>
          <a:ext cx="893047" cy="914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dirty="0">
              <a:ln>
                <a:solidFill>
                  <a:schemeClr val="tx1"/>
                </a:solidFill>
              </a:ln>
            </a:rPr>
            <a:t>Liczba kormoranów obserwowanych </a:t>
          </a:r>
          <a:endParaRPr lang="pl-PL" sz="1400" dirty="0" smtClean="0">
            <a:ln>
              <a:solidFill>
                <a:schemeClr val="tx1"/>
              </a:solidFill>
            </a:ln>
          </a:endParaRPr>
        </a:p>
        <a:p xmlns:a="http://schemas.openxmlformats.org/drawingml/2006/main">
          <a:r>
            <a:rPr lang="pl-PL" sz="1400" dirty="0" smtClean="0">
              <a:ln>
                <a:solidFill>
                  <a:schemeClr val="tx1"/>
                </a:solidFill>
              </a:ln>
            </a:rPr>
            <a:t>w </a:t>
          </a:r>
          <a:r>
            <a:rPr lang="pl-PL" sz="1400" dirty="0">
              <a:ln>
                <a:solidFill>
                  <a:schemeClr val="tx1"/>
                </a:solidFill>
              </a:ln>
            </a:rPr>
            <a:t>noclegowisku </a:t>
          </a:r>
          <a:r>
            <a:rPr lang="pl-PL" sz="1400" dirty="0" smtClean="0">
              <a:ln>
                <a:solidFill>
                  <a:schemeClr val="tx1"/>
                </a:solidFill>
              </a:ln>
            </a:rPr>
            <a:t>w </a:t>
          </a:r>
          <a:r>
            <a:rPr lang="pl-PL" sz="1400" dirty="0">
              <a:ln>
                <a:solidFill>
                  <a:schemeClr val="tx1"/>
                </a:solidFill>
              </a:ln>
            </a:rPr>
            <a:t>poszczególnych okresach:</a:t>
          </a:r>
        </a:p>
      </cdr:txBody>
    </cdr:sp>
  </cdr:relSizeAnchor>
  <cdr:relSizeAnchor xmlns:cdr="http://schemas.openxmlformats.org/drawingml/2006/chartDrawing">
    <cdr:from>
      <cdr:x>0.67851</cdr:x>
      <cdr:y>0.53559</cdr:y>
    </cdr:from>
    <cdr:to>
      <cdr:x>0.77693</cdr:x>
      <cdr:y>0.57839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157348" y="3251036"/>
          <a:ext cx="893137" cy="259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dirty="0">
              <a:solidFill>
                <a:schemeClr val="tx1"/>
              </a:solidFill>
            </a:rPr>
            <a:t>1996- 1997</a:t>
          </a:r>
        </a:p>
      </cdr:txBody>
    </cdr:sp>
  </cdr:relSizeAnchor>
  <cdr:relSizeAnchor xmlns:cdr="http://schemas.openxmlformats.org/drawingml/2006/chartDrawing">
    <cdr:from>
      <cdr:x>0.68645</cdr:x>
      <cdr:y>0.68981</cdr:y>
    </cdr:from>
    <cdr:to>
      <cdr:x>0.78486</cdr:x>
      <cdr:y>0.73261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6229356" y="4187140"/>
          <a:ext cx="893047" cy="259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dirty="0">
              <a:solidFill>
                <a:schemeClr val="tx1"/>
              </a:solidFill>
            </a:rPr>
            <a:t>2009- 2010</a:t>
          </a:r>
        </a:p>
      </cdr:txBody>
    </cdr:sp>
  </cdr:relSizeAnchor>
  <cdr:relSizeAnchor xmlns:cdr="http://schemas.openxmlformats.org/drawingml/2006/chartDrawing">
    <cdr:from>
      <cdr:x>0.68645</cdr:x>
      <cdr:y>0.60677</cdr:y>
    </cdr:from>
    <cdr:to>
      <cdr:x>0.78487</cdr:x>
      <cdr:y>0.64956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6229356" y="3683084"/>
          <a:ext cx="893137" cy="25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dirty="0">
              <a:solidFill>
                <a:schemeClr val="tx1"/>
              </a:solidFill>
            </a:rPr>
            <a:t>2000- 2002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A823-51B6-4BDD-B9A0-96B8F611E249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7616B-66FA-480A-B395-199442D450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D6A-B0AD-44AF-978A-C2AABBAD0B9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D6A-B0AD-44AF-978A-C2AABBAD0B97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D6A-B0AD-44AF-978A-C2AABBAD0B97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65945C-78B8-42F8-807C-D1A2890ECDFD}" type="datetimeFigureOut">
              <a:rPr lang="pl-PL" smtClean="0"/>
              <a:pPr/>
              <a:t>01.06.2017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3E4F5E-12EB-43A4-8973-EC70DF6E922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&#322;awa\Rysunek1.cdr\Page: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Wpływ kormorana Czarnego na ichtiofaunę jezior i rzek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pl-PL" sz="3000" dirty="0">
                <a:solidFill>
                  <a:srgbClr val="FF0000"/>
                </a:solidFill>
              </a:rPr>
              <a:t>dr hab. inż. Bogdan Wziątek</a:t>
            </a:r>
          </a:p>
          <a:p>
            <a:pPr algn="l"/>
            <a:r>
              <a:rPr lang="pl-PL" sz="3000" dirty="0">
                <a:solidFill>
                  <a:srgbClr val="FF0000"/>
                </a:solidFill>
              </a:rPr>
              <a:t>Katedra Biologii i Hodowli Ryb, </a:t>
            </a:r>
            <a:endParaRPr lang="pl-PL" sz="3000" dirty="0" smtClean="0">
              <a:solidFill>
                <a:srgbClr val="FF0000"/>
              </a:solidFill>
            </a:endParaRPr>
          </a:p>
          <a:p>
            <a:pPr algn="l"/>
            <a:r>
              <a:rPr lang="pl-PL" sz="3000" dirty="0" smtClean="0">
                <a:solidFill>
                  <a:srgbClr val="FF0000"/>
                </a:solidFill>
              </a:rPr>
              <a:t>Wydział </a:t>
            </a:r>
            <a:r>
              <a:rPr lang="pl-PL" sz="3000" dirty="0">
                <a:solidFill>
                  <a:srgbClr val="FF0000"/>
                </a:solidFill>
              </a:rPr>
              <a:t>Nauk o Środowisku Uniwersytet Warmińsko-Mazurski w Olsztynie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428596" y="1000108"/>
          <a:ext cx="8399114" cy="5668793"/>
        </p:xfrm>
        <a:graphic>
          <a:graphicData uri="http://schemas.openxmlformats.org/presentationml/2006/ole">
            <p:oleObj spid="_x0000_s1026" name="CorelDRAW" r:id="rId3" imgW="10162080" imgH="6860160" progId="CorelDRAW.Graphic.9">
              <p:link updateAutomatic="1"/>
            </p:oleObj>
          </a:graphicData>
        </a:graphic>
      </p:graphicFrame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/>
              <a:t>Lokalizacja poszczególnych kolonii i noclegowisk na obszarze województwa warmińsko-mazurskiego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Liczba kormoranów w Koloniach lęgowych i </a:t>
            </a:r>
            <a:r>
              <a:rPr lang="pl-PL" sz="2800" dirty="0" err="1" smtClean="0"/>
              <a:t>nielęgowych</a:t>
            </a:r>
            <a:r>
              <a:rPr lang="pl-PL" sz="2800" dirty="0" smtClean="0"/>
              <a:t> zlokalizowanych w pobliżu gospodarstwa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748347" y="2186781"/>
          <a:ext cx="7647305" cy="4450080"/>
        </p:xfrm>
        <a:graphic>
          <a:graphicData uri="http://schemas.openxmlformats.org/drawingml/2006/table">
            <a:tbl>
              <a:tblPr/>
              <a:tblGrid>
                <a:gridCol w="1403350"/>
                <a:gridCol w="692150"/>
                <a:gridCol w="693420"/>
                <a:gridCol w="690245"/>
                <a:gridCol w="694690"/>
                <a:gridCol w="698500"/>
                <a:gridCol w="702310"/>
                <a:gridCol w="693420"/>
                <a:gridCol w="689610"/>
                <a:gridCol w="6896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Kolonia/Noclegowisko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VII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VIII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Jezioro Płaskie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Jezioro Rucewo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l-PL" sz="140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l-PL" sz="140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Jezioro Jaśkowskie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Jezioro Łasińskie</a:t>
                      </a:r>
                      <a:r>
                        <a:rPr lang="pl-PL" sz="1200" b="1" baseline="30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760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Jezioro Jeziorak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Jezioro Wielkie Partęczyny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b.d.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b.d.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b.d.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Rzeka Wisła koło Grudziądza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b.d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Noclegowisko kormoranów nad jeziorem Partęczyny</a:t>
            </a:r>
            <a:endParaRPr lang="pl-PL" sz="2800" dirty="0"/>
          </a:p>
        </p:txBody>
      </p:sp>
      <p:pic>
        <p:nvPicPr>
          <p:cNvPr id="4" name="Symbol zastępczy zawartości 3" descr="20100914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0513"/>
            <a:ext cx="8823317" cy="6617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Udział wagowy głównych gatunków ofiar w pokarmie kormoranów z kolonii na Jez. Płaskim</a:t>
            </a:r>
            <a:endParaRPr lang="pl-PL" sz="2800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683568" y="1876424"/>
          <a:ext cx="7776864" cy="472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Udział wagowy głównych gatunków ofiar w pokarmie kormoranów z kolonii na jez. Rucewo</a:t>
            </a:r>
            <a:endParaRPr lang="pl-PL" sz="2800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179512" y="1666058"/>
          <a:ext cx="8712968" cy="493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Zmiany sezonowe udziału wagowego głównych gatunków ofiar kormoranów z kolonii na jez. Rucewo. </a:t>
            </a:r>
            <a:endParaRPr lang="pl-PL" sz="2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467544" y="1751188"/>
          <a:ext cx="8352928" cy="455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Udział wagowy głównych gatunków ofiar kormoranów w kolonii na Jez. Jaśkowskim.</a:t>
            </a:r>
            <a:endParaRPr lang="pl-PL" sz="2800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467544" y="1551226"/>
          <a:ext cx="8352928" cy="490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Biomasa pokarmu wyjadanego przez kormorany z wód użytkowanych przez gospodarstwo</a:t>
            </a:r>
            <a:endParaRPr lang="pl-PL" sz="2800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0" y="1484784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644008" y="249289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Łączna biomasa pokarmu  - 104.239 kg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Biomasa lina i szczupaka wyjadanych przez kormorany z jezior użytkowanych przez gospodarstwo</a:t>
            </a:r>
            <a:endParaRPr lang="pl-PL" sz="2800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179512" y="1340768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Wartość konsumpcji kormoranów żerujących na wodach użytkowanych przez gospodarstwo</a:t>
            </a:r>
            <a:endParaRPr lang="pl-PL" sz="28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214283" y="100010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5793507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mtClean="0"/>
          </a:p>
          <a:p>
            <a:r>
              <a:rPr lang="pl-PL" smtClean="0"/>
              <a:t>Zasadniczym </a:t>
            </a:r>
            <a:r>
              <a:rPr lang="pl-PL" dirty="0"/>
              <a:t>celem ochrony gatunkowej jest zachowanie gatunków rzadkich bądź zagrożonych w składzie fauny Polski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4096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Rekultywacja  jez. </a:t>
            </a:r>
            <a:r>
              <a:rPr lang="pl-PL" sz="2400" b="1" dirty="0" err="1" smtClean="0"/>
              <a:t>Łośmiad</a:t>
            </a:r>
            <a:endParaRPr lang="pl-PL" sz="2400" b="1" dirty="0"/>
          </a:p>
        </p:txBody>
      </p:sp>
      <p:graphicFrame>
        <p:nvGraphicFramePr>
          <p:cNvPr id="8" name="Wykres 7"/>
          <p:cNvGraphicFramePr>
            <a:graphicFrameLocks noGrp="1"/>
          </p:cNvGraphicFramePr>
          <p:nvPr/>
        </p:nvGraphicFramePr>
        <p:xfrm>
          <a:off x="249927" y="1052736"/>
          <a:ext cx="889407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Rekultywacja  jez. Selmęt Wielki</a:t>
            </a:r>
            <a:endParaRPr lang="pl-PL" sz="2400" b="1" dirty="0"/>
          </a:p>
        </p:txBody>
      </p:sp>
      <p:graphicFrame>
        <p:nvGraphicFramePr>
          <p:cNvPr id="6" name="Wykres 5"/>
          <p:cNvGraphicFramePr>
            <a:graphicFrameLocks noGrp="1"/>
          </p:cNvGraphicFramePr>
          <p:nvPr/>
        </p:nvGraphicFramePr>
        <p:xfrm>
          <a:off x="251520" y="1052736"/>
          <a:ext cx="8786570" cy="555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7" y="692696"/>
            <a:ext cx="9144607" cy="5184576"/>
          </a:xfrm>
        </p:spPr>
      </p:pic>
      <p:sp>
        <p:nvSpPr>
          <p:cNvPr id="5" name="Elipsa 4"/>
          <p:cNvSpPr/>
          <p:nvPr/>
        </p:nvSpPr>
        <p:spPr>
          <a:xfrm rot="446141">
            <a:off x="2079905" y="2375883"/>
            <a:ext cx="304549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63888" y="2348880"/>
            <a:ext cx="216024" cy="14401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452320" y="5661248"/>
            <a:ext cx="144016" cy="14401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6868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15041" name="Object 1"/>
          <p:cNvGraphicFramePr>
            <a:graphicFrameLocks noChangeAspect="1"/>
          </p:cNvGraphicFramePr>
          <p:nvPr/>
        </p:nvGraphicFramePr>
        <p:xfrm>
          <a:off x="47625" y="1214422"/>
          <a:ext cx="9096375" cy="5643578"/>
        </p:xfrm>
        <a:graphic>
          <a:graphicData uri="http://schemas.openxmlformats.org/presentationml/2006/ole">
            <p:oleObj spid="_x0000_s2050" r:id="rId3" imgW="5754240" imgH="4315320" progId="">
              <p:embed/>
            </p:oleObj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/>
              <a:t>Zależność pomiędzy liczbą kormoranów w rejonie piętrzenia a udziałem gatunków cennych w pokarmie na Zbiorniku Koronowskim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 noGrp="1"/>
          </p:cNvGraphicFramePr>
          <p:nvPr/>
        </p:nvGraphicFramePr>
        <p:xfrm>
          <a:off x="142844" y="393988"/>
          <a:ext cx="9074759" cy="607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pl-PL" sz="2800" dirty="0" smtClean="0"/>
              <a:t>Zależność udziału sielawy w pokarmie od liczby kormoranów żerujących na jez. Wigry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DSC_3119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352928" cy="681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Poszczególne typy siedlisk  (na podstawie 22 kolonii lęgowych i noclegowisk)</a:t>
            </a:r>
            <a:endParaRPr lang="pl-PL" sz="24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Udział gatunków cennych i zagrożonych</a:t>
            </a:r>
            <a:endParaRPr lang="pl-PL" sz="2400" b="1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Porównanie wielkości połowów rybackich i </a:t>
            </a:r>
            <a:r>
              <a:rPr lang="pl-PL" sz="2400" b="1" dirty="0" err="1" smtClean="0"/>
              <a:t>kormoranich</a:t>
            </a:r>
            <a:r>
              <a:rPr lang="pl-PL" sz="2400" b="1" dirty="0" smtClean="0"/>
              <a:t> dla </a:t>
            </a:r>
            <a:r>
              <a:rPr lang="en-US" sz="2400" b="1" dirty="0" smtClean="0"/>
              <a:t> </a:t>
            </a:r>
            <a:r>
              <a:rPr lang="pl-PL" sz="2400" b="1" dirty="0" smtClean="0"/>
              <a:t>stanu populacji lęgowej na rok 2011</a:t>
            </a:r>
            <a:endParaRPr lang="pl-PL" sz="24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1296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DSC_9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308304" cy="4877498"/>
          </a:xfrm>
          <a:prstGeom prst="rect">
            <a:avLst/>
          </a:prstGeom>
        </p:spPr>
      </p:pic>
      <p:pic>
        <p:nvPicPr>
          <p:cNvPr id="9" name="Symbol zastępczy zawartości 8" descr="DSC_981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7459" y="0"/>
            <a:ext cx="4322841" cy="2885026"/>
          </a:xfrm>
        </p:spPr>
      </p:pic>
      <p:pic>
        <p:nvPicPr>
          <p:cNvPr id="10" name="Symbol zastępczy zawartości 9" descr="DSC_98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41775" cy="2697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Presja kormorana na ichtiofaunę w gospodarstwie rybackim Iława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452</Words>
  <Application>Microsoft Office PowerPoint</Application>
  <PresentationFormat>Pokaz na ekranie (4:3)</PresentationFormat>
  <Paragraphs>166</Paragraphs>
  <Slides>26</Slides>
  <Notes>3</Notes>
  <HiddenSlides>0</HiddenSlides>
  <MMClips>0</MMClips>
  <ScaleCrop>false</ScaleCrop>
  <HeadingPairs>
    <vt:vector size="8" baseType="variant">
      <vt:variant>
        <vt:lpstr>Motyw</vt:lpstr>
      </vt:variant>
      <vt:variant>
        <vt:i4>1</vt:i4>
      </vt:variant>
      <vt:variant>
        <vt:lpstr>Łącza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26</vt:i4>
      </vt:variant>
    </vt:vector>
  </HeadingPairs>
  <TitlesOfParts>
    <vt:vector size="28" baseType="lpstr">
      <vt:lpstr>Wierzchołek</vt:lpstr>
      <vt:lpstr>F:\iława\Rysunek1.cdr\Page:1</vt:lpstr>
      <vt:lpstr>Wpływ kormorana Czarnego na ichtiofaunę jezior i rzek</vt:lpstr>
      <vt:lpstr>Slajd 2</vt:lpstr>
      <vt:lpstr>Slajd 3</vt:lpstr>
      <vt:lpstr>Poszczególne typy siedlisk  (na podstawie 22 kolonii lęgowych i noclegowisk)</vt:lpstr>
      <vt:lpstr>Udział gatunków cennych i zagrożonych</vt:lpstr>
      <vt:lpstr>Porównanie wielkości połowów rybackich i kormoranich dla  stanu populacji lęgowej na rok 2011</vt:lpstr>
      <vt:lpstr>Slajd 7</vt:lpstr>
      <vt:lpstr>Slajd 8</vt:lpstr>
      <vt:lpstr>Presja kormorana na ichtiofaunę w gospodarstwie rybackim Iława</vt:lpstr>
      <vt:lpstr>Lokalizacja poszczególnych kolonii i noclegowisk na obszarze województwa warmińsko-mazurskiego</vt:lpstr>
      <vt:lpstr>Liczba kormoranów w Koloniach lęgowych i nielęgowych zlokalizowanych w pobliżu gospodarstwa</vt:lpstr>
      <vt:lpstr>Noclegowisko kormoranów nad jeziorem Partęczyny</vt:lpstr>
      <vt:lpstr>Udział wagowy głównych gatunków ofiar w pokarmie kormoranów z kolonii na Jez. Płaskim</vt:lpstr>
      <vt:lpstr>Udział wagowy głównych gatunków ofiar w pokarmie kormoranów z kolonii na jez. Rucewo</vt:lpstr>
      <vt:lpstr>Zmiany sezonowe udziału wagowego głównych gatunków ofiar kormoranów z kolonii na jez. Rucewo. </vt:lpstr>
      <vt:lpstr>Udział wagowy głównych gatunków ofiar kormoranów w kolonii na Jez. Jaśkowskim.</vt:lpstr>
      <vt:lpstr>Biomasa pokarmu wyjadanego przez kormorany z wód użytkowanych przez gospodarstwo</vt:lpstr>
      <vt:lpstr>Biomasa lina i szczupaka wyjadanych przez kormorany z jezior użytkowanych przez gospodarstwo</vt:lpstr>
      <vt:lpstr>Wartość konsumpcji kormoranów żerujących na wodach użytkowanych przez gospodarstwo</vt:lpstr>
      <vt:lpstr>Rekultywacja  jez. Łośmiad</vt:lpstr>
      <vt:lpstr>Rekultywacja  jez. Selmęt Wielki</vt:lpstr>
      <vt:lpstr>Slajd 22</vt:lpstr>
      <vt:lpstr>Slajd 23</vt:lpstr>
      <vt:lpstr>Zależność pomiędzy liczbą kormoranów w rejonie piętrzenia a udziałem gatunków cennych w pokarmie na Zbiorniku Koronowskim</vt:lpstr>
      <vt:lpstr>Zależność udziału sielawy w pokarmie od liczby kormoranów żerujących na jez. Wigry </vt:lpstr>
      <vt:lpstr>Dziękuje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gatunkowa zwierząt a zagospodarowanie i użytkowanie wód</dc:title>
  <dc:creator>bogdan</dc:creator>
  <cp:lastModifiedBy>bogdan</cp:lastModifiedBy>
  <cp:revision>27</cp:revision>
  <dcterms:created xsi:type="dcterms:W3CDTF">2016-11-21T20:49:24Z</dcterms:created>
  <dcterms:modified xsi:type="dcterms:W3CDTF">2017-06-01T10:03:02Z</dcterms:modified>
</cp:coreProperties>
</file>