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7" r:id="rId5"/>
    <p:sldId id="265" r:id="rId6"/>
    <p:sldId id="267" r:id="rId7"/>
    <p:sldId id="271" r:id="rId8"/>
    <p:sldId id="272" r:id="rId9"/>
    <p:sldId id="273" r:id="rId10"/>
    <p:sldId id="274" r:id="rId11"/>
    <p:sldId id="275" r:id="rId12"/>
    <p:sldId id="276" r:id="rId13"/>
    <p:sldId id="278" r:id="rId14"/>
    <p:sldId id="279" r:id="rId15"/>
    <p:sldId id="270" r:id="rId1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9" d="100"/>
          <a:sy n="89" d="100"/>
        </p:scale>
        <p:origin x="1310" y="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EA98-0181-490A-9519-7310FF1BA39C}" type="datetimeFigureOut">
              <a:rPr lang="pl-PL" smtClean="0"/>
              <a:t>2017-05-31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9F00-7E5F-49C0-940F-11DF509AB1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7968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EA98-0181-490A-9519-7310FF1BA39C}" type="datetimeFigureOut">
              <a:rPr lang="pl-PL" smtClean="0"/>
              <a:t>2017-05-31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9F00-7E5F-49C0-940F-11DF509AB1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9584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EA98-0181-490A-9519-7310FF1BA39C}" type="datetimeFigureOut">
              <a:rPr lang="pl-PL" smtClean="0"/>
              <a:t>2017-05-31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9F00-7E5F-49C0-940F-11DF509AB1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8180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EA98-0181-490A-9519-7310FF1BA39C}" type="datetimeFigureOut">
              <a:rPr lang="pl-PL" smtClean="0"/>
              <a:t>2017-05-31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9F00-7E5F-49C0-940F-11DF509AB1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2943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EA98-0181-490A-9519-7310FF1BA39C}" type="datetimeFigureOut">
              <a:rPr lang="pl-PL" smtClean="0"/>
              <a:t>2017-05-31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9F00-7E5F-49C0-940F-11DF509AB1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1432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EA98-0181-490A-9519-7310FF1BA39C}" type="datetimeFigureOut">
              <a:rPr lang="pl-PL" smtClean="0"/>
              <a:t>2017-05-31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9F00-7E5F-49C0-940F-11DF509AB1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9735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EA98-0181-490A-9519-7310FF1BA39C}" type="datetimeFigureOut">
              <a:rPr lang="pl-PL" smtClean="0"/>
              <a:t>2017-05-31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9F00-7E5F-49C0-940F-11DF509AB1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8015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EA98-0181-490A-9519-7310FF1BA39C}" type="datetimeFigureOut">
              <a:rPr lang="pl-PL" smtClean="0"/>
              <a:t>2017-05-31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9F00-7E5F-49C0-940F-11DF509AB1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485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EA98-0181-490A-9519-7310FF1BA39C}" type="datetimeFigureOut">
              <a:rPr lang="pl-PL" smtClean="0"/>
              <a:t>2017-05-31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9F00-7E5F-49C0-940F-11DF509AB1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5649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EA98-0181-490A-9519-7310FF1BA39C}" type="datetimeFigureOut">
              <a:rPr lang="pl-PL" smtClean="0"/>
              <a:t>2017-05-31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9F00-7E5F-49C0-940F-11DF509AB1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104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EA98-0181-490A-9519-7310FF1BA39C}" type="datetimeFigureOut">
              <a:rPr lang="pl-PL" smtClean="0"/>
              <a:t>2017-05-31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9F00-7E5F-49C0-940F-11DF509AB1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5139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FEA98-0181-490A-9519-7310FF1BA39C}" type="datetimeFigureOut">
              <a:rPr lang="pl-PL" smtClean="0"/>
              <a:t>2017-05-31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09F00-7E5F-49C0-940F-11DF509AB1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868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79690" y="3870827"/>
            <a:ext cx="816102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700" b="1" cap="small" dirty="0" smtClean="0">
                <a:solidFill>
                  <a:schemeClr val="accent5">
                    <a:lumMod val="75000"/>
                  </a:schemeClr>
                </a:solidFill>
              </a:rPr>
              <a:t>Wielokierunkowy wpływ kormoranów na ekosystemy wodne i lądowe</a:t>
            </a:r>
            <a:endParaRPr lang="pl-PL" sz="2700" b="1" cap="small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01"/>
            <a:ext cx="8011292" cy="107428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413" y="1133166"/>
            <a:ext cx="3126947" cy="234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8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567186" y="1550599"/>
            <a:ext cx="5258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accent5">
                    <a:lumMod val="75000"/>
                  </a:schemeClr>
                </a:solidFill>
              </a:rPr>
              <a:t>Transfer substancji chemicznych z kolonii kormoranów – wody gruntowe</a:t>
            </a:r>
          </a:p>
        </p:txBody>
      </p:sp>
      <p:graphicFrame>
        <p:nvGraphicFramePr>
          <p:cNvPr id="3" name="Obi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5777418"/>
              </p:ext>
            </p:extLst>
          </p:nvPr>
        </p:nvGraphicFramePr>
        <p:xfrm>
          <a:off x="5826154" y="3148762"/>
          <a:ext cx="3163229" cy="2372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" name="Graph" r:id="rId3" imgW="5943600" imgH="4457880" progId="STATISTICA.Graph">
                  <p:embed/>
                </p:oleObj>
              </mc:Choice>
              <mc:Fallback>
                <p:oleObj name="Graph" r:id="rId3" imgW="5943600" imgH="4457880" progId="STATISTICA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26154" y="3148762"/>
                        <a:ext cx="3163229" cy="23724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i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4229361"/>
              </p:ext>
            </p:extLst>
          </p:nvPr>
        </p:nvGraphicFramePr>
        <p:xfrm>
          <a:off x="5826153" y="3173441"/>
          <a:ext cx="3163229" cy="2372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" name="Graph" r:id="rId5" imgW="5943600" imgH="4457880" progId="STATISTICA.Graph">
                  <p:embed/>
                </p:oleObj>
              </mc:Choice>
              <mc:Fallback>
                <p:oleObj name="Graph" r:id="rId5" imgW="5943600" imgH="4457880" progId="STATISTICA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26153" y="3173441"/>
                        <a:ext cx="3163229" cy="23724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rostokąt 11"/>
          <p:cNvSpPr/>
          <p:nvPr/>
        </p:nvSpPr>
        <p:spPr>
          <a:xfrm>
            <a:off x="335440" y="2353905"/>
            <a:ext cx="5490713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Gdy wody gruntowe zalegają głęboko pod powierzchnią terenu koncentracja substancji chemicznych w nich zawartych jest kilkukrotnie wyższa w porównaniu do stanowisk kontrolnych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Gdy wody gruntowe zalegają płytko pod powierzchnią gruntu to stężenia substancji chemicznych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są 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70 krotnie wyższe stężenie fosforu ogólnego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40 krotnie wyższe stężenie azotu ogólnego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w porównaniu do stanowisk kontrolnych</a:t>
            </a:r>
          </a:p>
          <a:p>
            <a:pPr>
              <a:lnSpc>
                <a:spcPct val="150000"/>
              </a:lnSpc>
            </a:pP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4434"/>
            <a:ext cx="8011292" cy="107428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6061" y="614113"/>
            <a:ext cx="2737268" cy="204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3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534838" y="1188720"/>
            <a:ext cx="918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accent5">
                    <a:lumMod val="75000"/>
                  </a:schemeClr>
                </a:solidFill>
              </a:rPr>
              <a:t>Wyniki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135878" y="1663400"/>
            <a:ext cx="3598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accent5">
                    <a:lumMod val="75000"/>
                  </a:schemeClr>
                </a:solidFill>
              </a:rPr>
              <a:t>Wpływ kolonii na ekosystem wodny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59921" y="262247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1350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195" y="3089432"/>
            <a:ext cx="3634307" cy="2729010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-129397" y="2684222"/>
            <a:ext cx="494771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FontTx/>
              <a:buChar char="-"/>
            </a:pPr>
            <a:r>
              <a:rPr lang="pl-PL" sz="1600" dirty="0">
                <a:solidFill>
                  <a:schemeClr val="accent5">
                    <a:lumMod val="75000"/>
                  </a:schemeClr>
                </a:solidFill>
              </a:rPr>
              <a:t>widoczne zbogacenie wód zbiorników jedynie w strefie bezpośrednio przylegającej do  aktywnych kolonii</a:t>
            </a:r>
          </a:p>
          <a:p>
            <a:pPr marL="214313" indent="-214313" algn="just">
              <a:buFontTx/>
              <a:buChar char="-"/>
            </a:pPr>
            <a:endParaRPr lang="pl-PL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214313" indent="-214313" algn="just">
              <a:buFontTx/>
              <a:buChar char="-"/>
            </a:pPr>
            <a:r>
              <a:rPr lang="pl-PL" sz="1600" dirty="0">
                <a:solidFill>
                  <a:schemeClr val="accent5">
                    <a:lumMod val="75000"/>
                  </a:schemeClr>
                </a:solidFill>
              </a:rPr>
              <a:t>ładunki pierwiastków biogennych dopływające do ekosystemów wodnych z aktywnych kolonii  porównywalne do ładunków dostarczanych przez naturalne leśne zlewnie o </a:t>
            </a:r>
            <a:r>
              <a:rPr lang="pl-PL" sz="1600" dirty="0"/>
              <a:t>50-60</a:t>
            </a:r>
            <a:r>
              <a:rPr lang="pl-PL" sz="1600" dirty="0">
                <a:solidFill>
                  <a:schemeClr val="accent5">
                    <a:lumMod val="75000"/>
                  </a:schemeClr>
                </a:solidFill>
              </a:rPr>
              <a:t> większej powierzchni. </a:t>
            </a:r>
          </a:p>
          <a:p>
            <a:pPr marL="214313" indent="-214313" algn="just">
              <a:buFontTx/>
              <a:buChar char="-"/>
            </a:pPr>
            <a:endParaRPr lang="pl-PL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214313" indent="-214313" algn="just">
              <a:buFontTx/>
              <a:buChar char="-"/>
            </a:pPr>
            <a:r>
              <a:rPr lang="pl-PL" sz="1600" dirty="0">
                <a:solidFill>
                  <a:schemeClr val="accent5">
                    <a:lumMod val="75000"/>
                  </a:schemeClr>
                </a:solidFill>
              </a:rPr>
              <a:t>nawet kilka lat po opuszczeniu kolonii przez kormorany z obszaru kolonii dopływa do jeziora ponad 3 razy więcej azotu i 30 razy więcej fosforu w porównaniu do  podobnego powierzchniowo obszaru naturalnej zlewni</a:t>
            </a:r>
          </a:p>
          <a:p>
            <a:pPr marL="214313" indent="-214313" algn="just">
              <a:buFontTx/>
              <a:buChar char="-"/>
            </a:pPr>
            <a:endParaRPr lang="pl-PL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214313" indent="-214313">
              <a:buFontTx/>
              <a:buChar char="-"/>
            </a:pPr>
            <a:endParaRPr lang="pl-PL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408" y="53618"/>
            <a:ext cx="8011292" cy="107428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1406" y="155632"/>
            <a:ext cx="2804403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8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442104" y="1125252"/>
            <a:ext cx="11552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accent5">
                    <a:lumMod val="75000"/>
                  </a:schemeClr>
                </a:solidFill>
              </a:rPr>
              <a:t>Wyniki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679035" y="1540750"/>
            <a:ext cx="3598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accent5">
                    <a:lumMod val="75000"/>
                  </a:schemeClr>
                </a:solidFill>
              </a:rPr>
              <a:t>Wpływ kolonii na ekosystem wodny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508716" y="1969645"/>
            <a:ext cx="2284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accent5">
                    <a:lumMod val="75000"/>
                  </a:schemeClr>
                </a:solidFill>
              </a:rPr>
              <a:t>Jezioro </a:t>
            </a:r>
            <a:r>
              <a:rPr lang="pl-PL" b="1" dirty="0" err="1">
                <a:solidFill>
                  <a:schemeClr val="accent5">
                    <a:lumMod val="75000"/>
                  </a:schemeClr>
                </a:solidFill>
              </a:rPr>
              <a:t>Dołgie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</a:rPr>
              <a:t> Wielkie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434"/>
            <a:ext cx="8011292" cy="1074286"/>
          </a:xfrm>
          <a:prstGeom prst="rect">
            <a:avLst/>
          </a:prstGeom>
        </p:spPr>
      </p:pic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264272"/>
              </p:ext>
            </p:extLst>
          </p:nvPr>
        </p:nvGraphicFramePr>
        <p:xfrm>
          <a:off x="1325366" y="2964666"/>
          <a:ext cx="4935385" cy="35223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97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35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712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3634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344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573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pl-PL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pl-PL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centrum </a:t>
                      </a:r>
                      <a:r>
                        <a:rPr lang="en-US" sz="1200" b="1" dirty="0" err="1">
                          <a:effectLst/>
                        </a:rPr>
                        <a:t>jeziora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przy</a:t>
                      </a:r>
                      <a:r>
                        <a:rPr lang="en-US" sz="1200" b="1" dirty="0">
                          <a:effectLst/>
                        </a:rPr>
                        <a:t> </a:t>
                      </a:r>
                      <a:r>
                        <a:rPr lang="en-US" sz="1200" b="1" dirty="0" err="1">
                          <a:effectLst/>
                        </a:rPr>
                        <a:t>kolonii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pl-PL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pl-PL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1998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2009</a:t>
                      </a:r>
                      <a:endParaRPr lang="pl-PL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2009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pl-PL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 </a:t>
                      </a:r>
                      <a:endParaRPr lang="pl-PL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</a:rPr>
                        <a:t>widzialność</a:t>
                      </a:r>
                      <a:endParaRPr lang="pl-PL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dirty="0">
                          <a:effectLst/>
                        </a:rPr>
                        <a:t>m</a:t>
                      </a:r>
                      <a:endParaRPr lang="pl-PL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0.7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0.15</a:t>
                      </a:r>
                      <a:endParaRPr lang="pl-PL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0.1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pH</a:t>
                      </a:r>
                      <a:endParaRPr lang="pl-PL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dirty="0">
                          <a:effectLst/>
                        </a:rPr>
                        <a:t> </a:t>
                      </a:r>
                      <a:endParaRPr lang="pl-PL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6.67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8.67</a:t>
                      </a:r>
                      <a:endParaRPr lang="pl-PL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8.60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</a:rPr>
                        <a:t>Barwa</a:t>
                      </a:r>
                      <a:endParaRPr lang="pl-PL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dirty="0" err="1">
                          <a:effectLst/>
                        </a:rPr>
                        <a:t>mgPt</a:t>
                      </a:r>
                      <a:r>
                        <a:rPr lang="en-US" sz="600" b="1" dirty="0">
                          <a:effectLst/>
                        </a:rPr>
                        <a:t> l</a:t>
                      </a:r>
                      <a:endParaRPr lang="pl-PL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29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79</a:t>
                      </a:r>
                      <a:endParaRPr lang="pl-PL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163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b="1" dirty="0" err="1">
                          <a:effectLst/>
                        </a:rPr>
                        <a:t>ChZT</a:t>
                      </a:r>
                      <a:endParaRPr lang="pl-PL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dirty="0" err="1">
                          <a:effectLst/>
                        </a:rPr>
                        <a:t>mgO</a:t>
                      </a:r>
                      <a:r>
                        <a:rPr lang="en-US" sz="600" b="1" dirty="0">
                          <a:effectLst/>
                        </a:rPr>
                        <a:t> l</a:t>
                      </a:r>
                      <a:endParaRPr lang="pl-PL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24.8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40.9</a:t>
                      </a:r>
                      <a:endParaRPr lang="pl-PL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63.1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NH</a:t>
                      </a:r>
                      <a:r>
                        <a:rPr lang="en-US" sz="1100" b="1" baseline="-25000" dirty="0">
                          <a:effectLst/>
                        </a:rPr>
                        <a:t>4</a:t>
                      </a:r>
                      <a:endParaRPr lang="pl-PL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dirty="0" err="1">
                          <a:effectLst/>
                        </a:rPr>
                        <a:t>mgN</a:t>
                      </a:r>
                      <a:r>
                        <a:rPr lang="en-US" sz="600" b="1" dirty="0">
                          <a:effectLst/>
                        </a:rPr>
                        <a:t> l</a:t>
                      </a:r>
                      <a:endParaRPr lang="pl-PL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0.10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1.21</a:t>
                      </a:r>
                      <a:endParaRPr lang="pl-PL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3.39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NO</a:t>
                      </a:r>
                      <a:r>
                        <a:rPr lang="en-US" sz="1100" b="1" baseline="-25000" dirty="0">
                          <a:effectLst/>
                        </a:rPr>
                        <a:t>2</a:t>
                      </a:r>
                      <a:endParaRPr lang="pl-PL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dirty="0" err="1">
                          <a:effectLst/>
                        </a:rPr>
                        <a:t>mgN</a:t>
                      </a:r>
                      <a:r>
                        <a:rPr lang="en-US" sz="600" b="1" dirty="0">
                          <a:effectLst/>
                        </a:rPr>
                        <a:t> l</a:t>
                      </a:r>
                      <a:endParaRPr lang="pl-PL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n.d.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n.d.</a:t>
                      </a:r>
                      <a:endParaRPr lang="pl-PL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n.d.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NO</a:t>
                      </a:r>
                      <a:r>
                        <a:rPr lang="en-US" sz="1100" b="1" baseline="-25000" dirty="0">
                          <a:effectLst/>
                        </a:rPr>
                        <a:t>3</a:t>
                      </a:r>
                      <a:endParaRPr lang="pl-PL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dirty="0" err="1">
                          <a:effectLst/>
                        </a:rPr>
                        <a:t>mgN</a:t>
                      </a:r>
                      <a:r>
                        <a:rPr lang="en-US" sz="600" b="1" dirty="0">
                          <a:effectLst/>
                        </a:rPr>
                        <a:t> l</a:t>
                      </a:r>
                      <a:endParaRPr lang="pl-PL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0.03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0.85</a:t>
                      </a:r>
                      <a:endParaRPr lang="pl-PL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1.87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N org. </a:t>
                      </a:r>
                      <a:endParaRPr lang="pl-PL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dirty="0" err="1">
                          <a:effectLst/>
                        </a:rPr>
                        <a:t>mgN</a:t>
                      </a:r>
                      <a:r>
                        <a:rPr lang="en-US" sz="600" b="1" dirty="0">
                          <a:effectLst/>
                        </a:rPr>
                        <a:t> l</a:t>
                      </a:r>
                      <a:endParaRPr lang="pl-PL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1.43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2.67</a:t>
                      </a:r>
                      <a:endParaRPr lang="pl-PL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7.1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P tot.</a:t>
                      </a:r>
                      <a:endParaRPr lang="pl-PL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dirty="0" err="1">
                          <a:effectLst/>
                        </a:rPr>
                        <a:t>mgP</a:t>
                      </a:r>
                      <a:r>
                        <a:rPr lang="en-US" sz="600" b="1" dirty="0">
                          <a:effectLst/>
                        </a:rPr>
                        <a:t> l</a:t>
                      </a:r>
                      <a:endParaRPr lang="pl-PL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0.57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1.38</a:t>
                      </a:r>
                      <a:endParaRPr lang="pl-PL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2.22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PO</a:t>
                      </a:r>
                      <a:r>
                        <a:rPr lang="en-US" sz="1100" b="1" baseline="-25000" dirty="0">
                          <a:effectLst/>
                        </a:rPr>
                        <a:t>4</a:t>
                      </a:r>
                      <a:endParaRPr lang="pl-PL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dirty="0" err="1">
                          <a:effectLst/>
                        </a:rPr>
                        <a:t>mgP</a:t>
                      </a:r>
                      <a:r>
                        <a:rPr lang="en-US" sz="600" b="1" dirty="0">
                          <a:effectLst/>
                        </a:rPr>
                        <a:t> l</a:t>
                      </a:r>
                      <a:endParaRPr lang="pl-PL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0.00</a:t>
                      </a:r>
                      <a:endParaRPr lang="pl-PL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0.13</a:t>
                      </a:r>
                      <a:endParaRPr lang="pl-PL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1.20</a:t>
                      </a:r>
                      <a:endParaRPr lang="pl-PL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</a:rPr>
                        <a:t>chlorki</a:t>
                      </a:r>
                      <a:endParaRPr lang="pl-PL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dirty="0" err="1">
                          <a:effectLst/>
                        </a:rPr>
                        <a:t>mgCl</a:t>
                      </a:r>
                      <a:r>
                        <a:rPr lang="en-US" sz="600" b="1" dirty="0">
                          <a:effectLst/>
                        </a:rPr>
                        <a:t> l</a:t>
                      </a:r>
                      <a:endParaRPr lang="pl-PL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12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12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12.7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</a:rPr>
                        <a:t>potas</a:t>
                      </a:r>
                      <a:endParaRPr lang="pl-PL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dirty="0" err="1">
                          <a:effectLst/>
                        </a:rPr>
                        <a:t>mgK</a:t>
                      </a:r>
                      <a:r>
                        <a:rPr lang="en-US" sz="600" b="1" dirty="0">
                          <a:effectLst/>
                        </a:rPr>
                        <a:t> l</a:t>
                      </a:r>
                      <a:endParaRPr lang="pl-PL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1.53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2.83</a:t>
                      </a:r>
                      <a:endParaRPr lang="pl-PL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3.20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</a:rPr>
                        <a:t>przewodnictwo</a:t>
                      </a:r>
                      <a:endParaRPr lang="pl-PL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dirty="0" err="1">
                          <a:effectLst/>
                        </a:rPr>
                        <a:t>μSm</a:t>
                      </a:r>
                      <a:r>
                        <a:rPr lang="en-US" sz="600" b="1" dirty="0">
                          <a:effectLst/>
                        </a:rPr>
                        <a:t> cm</a:t>
                      </a:r>
                      <a:r>
                        <a:rPr lang="en-US" sz="600" b="1" baseline="30000" dirty="0">
                          <a:effectLst/>
                        </a:rPr>
                        <a:t>-1</a:t>
                      </a:r>
                      <a:endParaRPr lang="pl-PL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73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141.7</a:t>
                      </a:r>
                      <a:endParaRPr lang="pl-PL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198.7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</a:rPr>
                        <a:t>chlorofil</a:t>
                      </a:r>
                      <a:r>
                        <a:rPr lang="en-US" sz="1100" b="1" dirty="0">
                          <a:effectLst/>
                        </a:rPr>
                        <a:t> "a"</a:t>
                      </a:r>
                      <a:endParaRPr lang="pl-PL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dirty="0" err="1">
                          <a:effectLst/>
                        </a:rPr>
                        <a:t>μg</a:t>
                      </a:r>
                      <a:r>
                        <a:rPr lang="en-US" sz="600" b="1" dirty="0">
                          <a:effectLst/>
                        </a:rPr>
                        <a:t> l</a:t>
                      </a:r>
                      <a:endParaRPr lang="pl-PL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57.3</a:t>
                      </a:r>
                      <a:endParaRPr lang="pl-PL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301.3</a:t>
                      </a:r>
                      <a:endParaRPr lang="pl-PL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431.3</a:t>
                      </a:r>
                      <a:endParaRPr lang="pl-PL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pic>
        <p:nvPicPr>
          <p:cNvPr id="11" name="Obraz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693" y="1188720"/>
            <a:ext cx="2530479" cy="1322542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80" y="2863293"/>
            <a:ext cx="7655781" cy="361666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0931" y="4671623"/>
            <a:ext cx="2608211" cy="207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1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6843" y="2020683"/>
            <a:ext cx="854230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buFont typeface="Symbol" panose="05050102010706020507" pitchFamily="18" charset="2"/>
              <a:buChar char=""/>
            </a:pPr>
            <a:r>
              <a:rPr lang="pl-PL" sz="1600" b="1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</a:rPr>
              <a:t>Kormorany dostarczają wraz z guanem na obszar kolonii znaczne ładunki zarówno azotu jak i fosforu. </a:t>
            </a:r>
          </a:p>
          <a:p>
            <a:pPr marL="257175" indent="-257175" algn="just">
              <a:buFont typeface="Symbol" panose="05050102010706020507" pitchFamily="18" charset="2"/>
              <a:buChar char=""/>
            </a:pPr>
            <a:endParaRPr lang="pl-PL" sz="1600" b="1" dirty="0">
              <a:solidFill>
                <a:schemeClr val="accent5">
                  <a:lumMod val="75000"/>
                </a:schemeClr>
              </a:solidFill>
              <a:ea typeface="Calibri" panose="020F0502020204030204" pitchFamily="34" charset="0"/>
            </a:endParaRPr>
          </a:p>
          <a:p>
            <a:pPr marL="257175" indent="-257175" algn="just">
              <a:buFont typeface="Symbol" panose="05050102010706020507" pitchFamily="18" charset="2"/>
              <a:buChar char=""/>
            </a:pPr>
            <a:endParaRPr lang="pl-PL" sz="1600" b="1" dirty="0">
              <a:solidFill>
                <a:schemeClr val="accent5">
                  <a:lumMod val="75000"/>
                </a:schemeClr>
              </a:solidFill>
              <a:ea typeface="Calibri" panose="020F0502020204030204" pitchFamily="34" charset="0"/>
            </a:endParaRPr>
          </a:p>
          <a:p>
            <a:pPr marL="257175" indent="-257175" algn="just">
              <a:buFont typeface="Symbol" panose="05050102010706020507" pitchFamily="18" charset="2"/>
              <a:buChar char=""/>
            </a:pPr>
            <a:r>
              <a:rPr lang="pl-PL" sz="1600" b="1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</a:rPr>
              <a:t>Substancje chemiczne dostarczane przez kormorany na obszar kolonii kumulowane są w glebach. Najsilniej zmienione są powierzchniowe warstwy gleb pod koloniami. Zmiany chemicznego ustroju glebowego manifestują się także na znacznych głębokościach. </a:t>
            </a:r>
          </a:p>
          <a:p>
            <a:pPr marL="257175" indent="-257175" algn="just">
              <a:buFont typeface="Symbol" panose="05050102010706020507" pitchFamily="18" charset="2"/>
              <a:buChar char=""/>
            </a:pPr>
            <a:endParaRPr lang="pl-PL" sz="1600" b="1" dirty="0">
              <a:solidFill>
                <a:schemeClr val="accent5">
                  <a:lumMod val="75000"/>
                </a:schemeClr>
              </a:solidFill>
              <a:ea typeface="Calibri" panose="020F0502020204030204" pitchFamily="34" charset="0"/>
            </a:endParaRPr>
          </a:p>
          <a:p>
            <a:pPr marL="257175" indent="-257175" algn="just">
              <a:buFont typeface="Symbol" panose="05050102010706020507" pitchFamily="18" charset="2"/>
              <a:buChar char=""/>
            </a:pPr>
            <a:endParaRPr lang="pl-PL" sz="1600" b="1" dirty="0">
              <a:solidFill>
                <a:schemeClr val="accent5">
                  <a:lumMod val="75000"/>
                </a:schemeClr>
              </a:solidFill>
              <a:ea typeface="Calibri" panose="020F0502020204030204" pitchFamily="34" charset="0"/>
            </a:endParaRPr>
          </a:p>
          <a:p>
            <a:pPr marL="257175" indent="-257175" algn="just">
              <a:buFont typeface="Symbol" panose="05050102010706020507" pitchFamily="18" charset="2"/>
              <a:buChar char=""/>
            </a:pPr>
            <a:r>
              <a:rPr lang="pl-PL" sz="1600" b="1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</a:rPr>
              <a:t>Część ładunku substancji chemicznych zdeponowanych przez kormorany przenika z wodami gruntowymi lub spływem powierzchniowym do pobliskich zbiorników wodnych. W zależności od morfologii kolonii jedna z dróg transferu przeważa. Spływ powierzchniowy dostarcza z obszaru kolonii duże ładunki azotu i fosforu w  okresie wiosenno-letnim, który jest krytyczny z punktu widzenia eutrofizacji wód powierzchniowych. Zanieczyszczenie wód gruntowych na obszarze kolonii jest równie intensywne.</a:t>
            </a:r>
          </a:p>
          <a:p>
            <a:pPr marL="257175" indent="-257175" algn="just">
              <a:buFont typeface="Symbol" panose="05050102010706020507" pitchFamily="18" charset="2"/>
              <a:buChar char=""/>
            </a:pPr>
            <a:endParaRPr lang="pl-PL" sz="1600" b="1" dirty="0">
              <a:solidFill>
                <a:schemeClr val="accent5">
                  <a:lumMod val="75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587504" y="1332341"/>
            <a:ext cx="1823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solidFill>
                  <a:schemeClr val="accent5">
                    <a:lumMod val="75000"/>
                  </a:schemeClr>
                </a:solidFill>
              </a:rPr>
              <a:t>Podsumowanie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434"/>
            <a:ext cx="8011292" cy="107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8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24287" y="1251292"/>
            <a:ext cx="5619847" cy="4583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l-PL" sz="1400" b="1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</a:rPr>
              <a:t>Dopływ pierwiastków biogennych z obszaru kolonii stanowi  zazwyczaj istotny element w bilansie chemicznym zbiornika wodnego nad którym jest ona zlokalizowana. Skala bezpośrednich efektów (koncentracji substancji chemicznych i zmian w biocenozach wodnych) jest zależna od wielkości kolonii czasu jej oddziaływania ale przede wszystkim parametrów morfologiczno-hydrologicznych samego zbiornika wodnego. W dużych i głębokich ekosystemach wodnych zmiany wywoływane przez działalność kormoranów obserwowane są w skali lokalnej (w pobliżu kolonii) podczas gdy w zbiornikach małych i płytkich mogą obejmować cały ekosystem.</a:t>
            </a:r>
          </a:p>
          <a:p>
            <a:pPr marL="257175" indent="-257175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endParaRPr lang="pl-PL" sz="1400" b="1" dirty="0">
              <a:solidFill>
                <a:schemeClr val="accent5">
                  <a:lumMod val="75000"/>
                </a:schemeClr>
              </a:solidFill>
              <a:ea typeface="Calibri" panose="020F0502020204030204" pitchFamily="34" charset="0"/>
            </a:endParaRPr>
          </a:p>
          <a:p>
            <a:pPr marL="257175" indent="-257175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l-PL" sz="1400" b="1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</a:rPr>
              <a:t>Oddziaływanie kormoranów na obszar kolonii i pobliskiego zbiornika wodnego jest długotrwałe i występuje pomimo opuszczenia kolonii przez ptaki.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434"/>
            <a:ext cx="8011292" cy="107428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447" y="1251292"/>
            <a:ext cx="2975220" cy="408845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799265" y="5334202"/>
            <a:ext cx="1973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accent1">
                    <a:lumMod val="50000"/>
                  </a:schemeClr>
                </a:solidFill>
              </a:rPr>
              <a:t>Maj 2016  VOL. 771: 13-30</a:t>
            </a:r>
          </a:p>
        </p:txBody>
      </p:sp>
    </p:spTree>
    <p:extLst>
      <p:ext uri="{BB962C8B-B14F-4D97-AF65-F5344CB8AC3E}">
        <p14:creationId xmlns:p14="http://schemas.microsoft.com/office/powerpoint/2010/main" val="390139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936" y="1847132"/>
            <a:ext cx="6405112" cy="480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 rot="21202614">
            <a:off x="4131734" y="4555729"/>
            <a:ext cx="158831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l-PL" altLang="pl-PL" sz="1500" b="1" dirty="0">
                <a:latin typeface="Arial Black" panose="020B0A04020102020204" pitchFamily="34" charset="0"/>
              </a:rPr>
              <a:t>DZIĘKUJĘ</a:t>
            </a:r>
          </a:p>
          <a:p>
            <a:r>
              <a:rPr lang="pl-PL" altLang="pl-PL" sz="1500" b="1" dirty="0">
                <a:solidFill>
                  <a:srgbClr val="FF0000"/>
                </a:solidFill>
                <a:latin typeface="Arial Black" panose="020B0A04020102020204" pitchFamily="34" charset="0"/>
              </a:rPr>
              <a:t>ZA UWAGĘ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34"/>
            <a:ext cx="8011292" cy="107428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67" y="114434"/>
            <a:ext cx="875869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72028" y="1331671"/>
            <a:ext cx="669526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pl-PL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pl-PL" sz="2000" b="1" dirty="0">
                <a:solidFill>
                  <a:schemeClr val="accent5">
                    <a:lumMod val="75000"/>
                  </a:schemeClr>
                </a:solidFill>
              </a:rPr>
              <a:t>Pozytywny wpływ kormoranów na ekosystemy wodne (???)</a:t>
            </a:r>
          </a:p>
          <a:p>
            <a:pPr algn="ctr"/>
            <a:endParaRPr lang="pl-PL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434"/>
            <a:ext cx="8011292" cy="1074286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669851" y="114700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Jaki jest wpływ kormoranów na ekosystemy wodne?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7944928" y="35627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920" y="2347334"/>
            <a:ext cx="5800725" cy="3871913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862" y="2939556"/>
            <a:ext cx="2037347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9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434"/>
            <a:ext cx="8011292" cy="107428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238" y="1869818"/>
            <a:ext cx="5999554" cy="467707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67" y="1482435"/>
            <a:ext cx="7524925" cy="506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5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523222" y="5551422"/>
            <a:ext cx="8106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accent5">
                    <a:lumMod val="75000"/>
                  </a:schemeClr>
                </a:solidFill>
              </a:rPr>
              <a:t>Kormorany silnie zmieniają ekosystem lądowy w obrębie kolonii i przyległy  ekosystem wodny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742" y="1188720"/>
            <a:ext cx="6115635" cy="411941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34"/>
            <a:ext cx="8011292" cy="107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8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259086" y="1174952"/>
            <a:ext cx="694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accent5">
                    <a:lumMod val="75000"/>
                  </a:schemeClr>
                </a:solidFill>
              </a:rPr>
              <a:t>Depozycja pierwiastków biogennych przez kormorany na obszar kolonii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393258" y="1565890"/>
            <a:ext cx="605383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- kormoran produkuje na dobę 32 g </a:t>
            </a:r>
            <a:r>
              <a:rPr lang="pl-PL" dirty="0" err="1">
                <a:solidFill>
                  <a:schemeClr val="accent5">
                    <a:lumMod val="75000"/>
                  </a:schemeClr>
                </a:solidFill>
              </a:rPr>
              <a:t>s.m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. odchodów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- udział azotu wynosi  11%, fosforu 8.5%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- 80% ładunku odchodów deponowana jest na obszarze kolonii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- stosunek N:P  1.6:1</a:t>
            </a:r>
          </a:p>
          <a:p>
            <a:endParaRPr lang="pl-P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0" y="4444949"/>
            <a:ext cx="30192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accent5">
                    <a:lumMod val="75000"/>
                  </a:schemeClr>
                </a:solidFill>
              </a:rPr>
              <a:t>Przez cały okres gdy kormorany odnotowywane są na obszarze kolonii dostarczają wraz z odchodami: </a:t>
            </a:r>
          </a:p>
          <a:p>
            <a:r>
              <a:rPr lang="pl-PL" sz="1600" b="1" dirty="0">
                <a:solidFill>
                  <a:schemeClr val="accent5">
                    <a:lumMod val="75000"/>
                  </a:schemeClr>
                </a:solidFill>
              </a:rPr>
              <a:t>14 g m</a:t>
            </a:r>
            <a:r>
              <a:rPr lang="pl-PL" sz="1600" b="1" baseline="30000" dirty="0">
                <a:solidFill>
                  <a:schemeClr val="accent5">
                    <a:lumMod val="75000"/>
                  </a:schemeClr>
                </a:solidFill>
              </a:rPr>
              <a:t>-2</a:t>
            </a:r>
            <a:r>
              <a:rPr lang="pl-PL" sz="1600" b="1" dirty="0">
                <a:solidFill>
                  <a:schemeClr val="accent5">
                    <a:lumMod val="75000"/>
                  </a:schemeClr>
                </a:solidFill>
              </a:rPr>
              <a:t> azotu</a:t>
            </a:r>
            <a:r>
              <a:rPr lang="pl-PL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r>
              <a:rPr lang="pl-PL" sz="1600" b="1" dirty="0">
                <a:solidFill>
                  <a:schemeClr val="accent5">
                    <a:lumMod val="75000"/>
                  </a:schemeClr>
                </a:solidFill>
              </a:rPr>
              <a:t>8.5 g m</a:t>
            </a:r>
            <a:r>
              <a:rPr lang="pl-PL" sz="1600" b="1" baseline="30000" dirty="0">
                <a:solidFill>
                  <a:schemeClr val="accent5">
                    <a:lumMod val="75000"/>
                  </a:schemeClr>
                </a:solidFill>
              </a:rPr>
              <a:t>-2</a:t>
            </a:r>
            <a:r>
              <a:rPr lang="pl-PL" sz="1600" b="1" dirty="0">
                <a:solidFill>
                  <a:schemeClr val="accent5">
                    <a:lumMod val="75000"/>
                  </a:schemeClr>
                </a:solidFill>
              </a:rPr>
              <a:t> fosforu. 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434"/>
            <a:ext cx="8011292" cy="107428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940" y="3071987"/>
            <a:ext cx="5324564" cy="318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8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970472" y="1707766"/>
            <a:ext cx="6489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accent5">
                    <a:lumMod val="75000"/>
                  </a:schemeClr>
                </a:solidFill>
              </a:rPr>
              <a:t>Wpływ kormoranów na żyzność gleb na obszarach kolonii lęgowych i noclegowisk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96319" y="2545574"/>
            <a:ext cx="5264202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silne wzbogacenie gleb w N i P pod koloniami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najwyższe ładunki N i P w powierzchniowych warstwach gleb, zmniejszają się w głąb profilu glebowego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intensywność wzbogacenia zależy od czasu  i intensywności presji kormoranów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wysoka żyzność gleb pod koloniami kormoranów utrzymuje się wiele lat po zaniku presji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stosunek N:P  1:2.3</a:t>
            </a:r>
          </a:p>
        </p:txBody>
      </p:sp>
      <p:graphicFrame>
        <p:nvGraphicFramePr>
          <p:cNvPr id="8" name="Obi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3052817"/>
              </p:ext>
            </p:extLst>
          </p:nvPr>
        </p:nvGraphicFramePr>
        <p:xfrm>
          <a:off x="5048856" y="3710951"/>
          <a:ext cx="4019434" cy="301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" name="Graph" r:id="rId3" imgW="5943600" imgH="4457880" progId="STATISTICA.Graph">
                  <p:embed/>
                </p:oleObj>
              </mc:Choice>
              <mc:Fallback>
                <p:oleObj name="Graph" r:id="rId3" imgW="5943600" imgH="4457880" progId="STATISTICA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48856" y="3710951"/>
                        <a:ext cx="4019434" cy="3014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i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5829175"/>
              </p:ext>
            </p:extLst>
          </p:nvPr>
        </p:nvGraphicFramePr>
        <p:xfrm>
          <a:off x="5048857" y="3710951"/>
          <a:ext cx="4019432" cy="301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" name="Graph" r:id="rId5" imgW="5943600" imgH="4457880" progId="STATISTICA.Graph">
                  <p:embed/>
                </p:oleObj>
              </mc:Choice>
              <mc:Fallback>
                <p:oleObj name="Graph" r:id="rId5" imgW="5943600" imgH="4457880" progId="STATISTICA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48857" y="3710951"/>
                        <a:ext cx="4019432" cy="3014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Obraz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4434"/>
            <a:ext cx="8011292" cy="1074286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9706" y="15395"/>
            <a:ext cx="1718583" cy="246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2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16681" y="1450050"/>
            <a:ext cx="5440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accent5">
                    <a:lumMod val="75000"/>
                  </a:schemeClr>
                </a:solidFill>
              </a:rPr>
              <a:t>Wpływ kormoranów na szatę roślinną obszarów kolonii</a:t>
            </a:r>
          </a:p>
        </p:txBody>
      </p:sp>
      <p:sp>
        <p:nvSpPr>
          <p:cNvPr id="6" name="AutoShape 2" descr="https://rc.amu.edu.pl/?_task=mail&amp;_action=get&amp;_mbox=Sent&amp;_uid=1344&amp;_part=5&amp;_mimewarning=1&amp;_embed=1&amp;_extwin=1"/>
          <p:cNvSpPr>
            <a:spLocks noChangeAspect="1" noChangeArrowheads="1"/>
          </p:cNvSpPr>
          <p:nvPr/>
        </p:nvSpPr>
        <p:spPr bwMode="auto">
          <a:xfrm>
            <a:off x="2469180" y="1743615"/>
            <a:ext cx="1162226" cy="154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l-PL" sz="1350"/>
          </a:p>
        </p:txBody>
      </p:sp>
      <p:sp>
        <p:nvSpPr>
          <p:cNvPr id="7" name="AutoShape 4" descr="https://rc.amu.edu.pl/?_task=mail&amp;_action=get&amp;_mbox=Sent&amp;_uid=1344&amp;_part=6&amp;_mimewarning=1&amp;_embed=1&amp;_extwin=1"/>
          <p:cNvSpPr>
            <a:spLocks noChangeAspect="1" noChangeArrowheads="1"/>
          </p:cNvSpPr>
          <p:nvPr/>
        </p:nvSpPr>
        <p:spPr bwMode="auto">
          <a:xfrm>
            <a:off x="116681" y="748903"/>
            <a:ext cx="1934249" cy="193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l-PL" sz="135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19566" y="1897281"/>
            <a:ext cx="60383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pl-PL" sz="1600" dirty="0">
                <a:solidFill>
                  <a:schemeClr val="accent5">
                    <a:lumMod val="75000"/>
                  </a:schemeClr>
                </a:solidFill>
              </a:rPr>
              <a:t>spadek różnorodności gatunkowej roślin pod koloniami ( ok 70%)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pl-PL" sz="1600" dirty="0">
                <a:solidFill>
                  <a:schemeClr val="accent5">
                    <a:lumMod val="75000"/>
                  </a:schemeClr>
                </a:solidFill>
              </a:rPr>
              <a:t>usychanie drzew i zanik roślinności zielnej pod aktywnymi koloniami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pl-PL" sz="1600" dirty="0">
                <a:solidFill>
                  <a:schemeClr val="accent5">
                    <a:lumMod val="75000"/>
                  </a:schemeClr>
                </a:solidFill>
              </a:rPr>
              <a:t>gdy presja kormoranów obniża się wkraczają gatunki azotolubne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pl-PL" sz="1600" dirty="0">
                <a:solidFill>
                  <a:schemeClr val="accent5">
                    <a:lumMod val="75000"/>
                  </a:schemeClr>
                </a:solidFill>
              </a:rPr>
              <a:t>po ustąpieniu presji -  dominacja </a:t>
            </a:r>
            <a:r>
              <a:rPr lang="pl-PL" sz="1600" i="1" dirty="0" err="1">
                <a:solidFill>
                  <a:schemeClr val="accent5">
                    <a:lumMod val="75000"/>
                  </a:schemeClr>
                </a:solidFill>
              </a:rPr>
              <a:t>Sambucus</a:t>
            </a:r>
            <a:r>
              <a:rPr lang="pl-PL" sz="16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pl-PL" sz="1600" i="1" dirty="0" err="1">
                <a:solidFill>
                  <a:schemeClr val="accent5">
                    <a:lumMod val="75000"/>
                  </a:schemeClr>
                </a:solidFill>
              </a:rPr>
              <a:t>nigra</a:t>
            </a:r>
            <a:r>
              <a:rPr lang="pl-PL" sz="16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pl-PL" sz="1600" dirty="0">
                <a:solidFill>
                  <a:schemeClr val="accent5">
                    <a:lumMod val="75000"/>
                  </a:schemeClr>
                </a:solidFill>
              </a:rPr>
              <a:t>L.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95" y="4124115"/>
            <a:ext cx="4383642" cy="2268058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503" y="3305647"/>
            <a:ext cx="4293320" cy="3528826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502" y="3290888"/>
            <a:ext cx="4293320" cy="3528715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681"/>
            <a:ext cx="8011292" cy="1074286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3605" y="114434"/>
            <a:ext cx="2381167" cy="216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7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987725" y="1472947"/>
            <a:ext cx="794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accent5">
                    <a:lumMod val="75000"/>
                  </a:schemeClr>
                </a:solidFill>
              </a:rPr>
              <a:t>Transfer substancji chemicznych z kolonii kormoranów do wód powierzchniowych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118" y="1911290"/>
            <a:ext cx="6622505" cy="494671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34"/>
            <a:ext cx="8011292" cy="107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5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516560" y="1105484"/>
            <a:ext cx="918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accent5">
                    <a:lumMod val="75000"/>
                  </a:schemeClr>
                </a:solidFill>
              </a:rPr>
              <a:t>Wyniki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340836" y="1587456"/>
            <a:ext cx="5397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accent5">
                    <a:lumMod val="75000"/>
                  </a:schemeClr>
                </a:solidFill>
              </a:rPr>
              <a:t>Transfer substancji chemicznych z kolonii kormoranów – spływ powierzchniowy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456552" y="2483954"/>
            <a:ext cx="5166158" cy="4662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W porównaniu do spływu z naturalnej leśnej zlewni: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60 krotnie wyższe stężenie azotu ogólnego 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40 wyższe stężenie fosforu ogólnego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65 krotnie wyższe stężenie </a:t>
            </a:r>
            <a:r>
              <a:rPr lang="pl-PL" dirty="0" err="1">
                <a:solidFill>
                  <a:schemeClr val="accent5">
                    <a:lumMod val="75000"/>
                  </a:schemeClr>
                </a:solidFill>
              </a:rPr>
              <a:t>ortofosforanów</a:t>
            </a: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40 krotnie wyższe przewodnictwo elektrolityczne 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5 krotnie wyższe stężenie OWO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Dopływ pulsacyjny, największe ładunki w czasie: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obecności kormoranów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intensywnego spływu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434"/>
            <a:ext cx="8011292" cy="107428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211" y="1188720"/>
            <a:ext cx="2575817" cy="2245819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313" y="3918321"/>
            <a:ext cx="3535372" cy="251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5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2890</TotalTime>
  <Words>739</Words>
  <Application>Microsoft Office PowerPoint</Application>
  <PresentationFormat>Pokaz na ekranie (4:3)</PresentationFormat>
  <Paragraphs>151</Paragraphs>
  <Slides>15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Symbol</vt:lpstr>
      <vt:lpstr>Times New Roman</vt:lpstr>
      <vt:lpstr>Motyw pakietu Office</vt:lpstr>
      <vt:lpstr>Graph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Shoji</dc:creator>
  <cp:lastModifiedBy>Shoji</cp:lastModifiedBy>
  <cp:revision>131</cp:revision>
  <dcterms:created xsi:type="dcterms:W3CDTF">2015-11-06T20:25:52Z</dcterms:created>
  <dcterms:modified xsi:type="dcterms:W3CDTF">2017-05-31T13:58:06Z</dcterms:modified>
</cp:coreProperties>
</file>