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5"/>
  </p:notesMasterIdLst>
  <p:sldIdLst>
    <p:sldId id="332" r:id="rId2"/>
    <p:sldId id="399" r:id="rId3"/>
    <p:sldId id="460" r:id="rId4"/>
    <p:sldId id="400" r:id="rId5"/>
    <p:sldId id="391" r:id="rId6"/>
    <p:sldId id="419" r:id="rId7"/>
    <p:sldId id="360" r:id="rId8"/>
    <p:sldId id="415" r:id="rId9"/>
    <p:sldId id="440" r:id="rId10"/>
    <p:sldId id="461" r:id="rId11"/>
    <p:sldId id="444" r:id="rId12"/>
    <p:sldId id="463" r:id="rId13"/>
    <p:sldId id="464" r:id="rId14"/>
    <p:sldId id="465" r:id="rId15"/>
    <p:sldId id="462" r:id="rId16"/>
    <p:sldId id="428" r:id="rId17"/>
    <p:sldId id="450" r:id="rId18"/>
    <p:sldId id="423" r:id="rId19"/>
    <p:sldId id="445" r:id="rId20"/>
    <p:sldId id="466" r:id="rId21"/>
    <p:sldId id="467" r:id="rId22"/>
    <p:sldId id="455" r:id="rId23"/>
    <p:sldId id="454" r:id="rId24"/>
    <p:sldId id="402" r:id="rId25"/>
    <p:sldId id="403" r:id="rId26"/>
    <p:sldId id="456" r:id="rId27"/>
    <p:sldId id="457" r:id="rId28"/>
    <p:sldId id="458" r:id="rId29"/>
    <p:sldId id="459" r:id="rId30"/>
    <p:sldId id="468" r:id="rId31"/>
    <p:sldId id="470" r:id="rId32"/>
    <p:sldId id="471" r:id="rId33"/>
    <p:sldId id="472" r:id="rId3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8080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60"/>
  </p:normalViewPr>
  <p:slideViewPr>
    <p:cSldViewPr>
      <p:cViewPr varScale="1">
        <p:scale>
          <a:sx n="78" d="100"/>
          <a:sy n="78" d="100"/>
        </p:scale>
        <p:origin x="-1348" y="-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zymon\Documents\KORMORANY\OTOP%202017\baza%202017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zymon\Documents\KORMORANY\OTOP%202017\baza%202017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zymon\Documents\KORMORANY\OTOP%202017\baza%20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</c:spPr>
          <c:invertIfNegative val="0"/>
          <c:cat>
            <c:numRef>
              <c:f>'do Czaplinka'!$H$62:$N$62</c:f>
              <c:numCache>
                <c:formatCode>General</c:formatCode>
                <c:ptCount val="7"/>
                <c:pt idx="0">
                  <c:v>2006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'do Czaplinka'!$H$63:$N$63</c:f>
              <c:numCache>
                <c:formatCode>General</c:formatCode>
                <c:ptCount val="7"/>
                <c:pt idx="0">
                  <c:v>24532</c:v>
                </c:pt>
                <c:pt idx="1">
                  <c:v>26244</c:v>
                </c:pt>
                <c:pt idx="2">
                  <c:v>25542</c:v>
                </c:pt>
                <c:pt idx="3">
                  <c:v>25028</c:v>
                </c:pt>
                <c:pt idx="4">
                  <c:v>28160</c:v>
                </c:pt>
                <c:pt idx="5">
                  <c:v>30013</c:v>
                </c:pt>
                <c:pt idx="6">
                  <c:v>29746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76154880"/>
        <c:axId val="71069632"/>
      </c:barChart>
      <c:catAx>
        <c:axId val="7615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1069632"/>
        <c:crosses val="autoZero"/>
        <c:auto val="1"/>
        <c:lblAlgn val="ctr"/>
        <c:lblOffset val="100"/>
        <c:noMultiLvlLbl val="0"/>
      </c:catAx>
      <c:valAx>
        <c:axId val="71069632"/>
        <c:scaling>
          <c:orientation val="minMax"/>
          <c:max val="3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154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gradFill flip="none"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16200000" scaled="1"/>
              <a:tileRect/>
            </a:gradFill>
          </c:spPr>
          <c:invertIfNegative val="0"/>
          <c:cat>
            <c:numRef>
              <c:f>'do Czaplinka'!$H$62:$N$62</c:f>
              <c:numCache>
                <c:formatCode>General</c:formatCode>
                <c:ptCount val="7"/>
                <c:pt idx="0">
                  <c:v>2006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'do Czaplinka'!$H$88:$N$88</c:f>
              <c:numCache>
                <c:formatCode>General</c:formatCode>
                <c:ptCount val="7"/>
                <c:pt idx="0">
                  <c:v>627</c:v>
                </c:pt>
                <c:pt idx="1">
                  <c:v>487</c:v>
                </c:pt>
                <c:pt idx="2">
                  <c:v>543</c:v>
                </c:pt>
                <c:pt idx="3">
                  <c:v>739</c:v>
                </c:pt>
                <c:pt idx="4">
                  <c:v>759</c:v>
                </c:pt>
                <c:pt idx="5">
                  <c:v>780</c:v>
                </c:pt>
                <c:pt idx="6">
                  <c:v>760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78730240"/>
        <c:axId val="39896192"/>
      </c:barChart>
      <c:catAx>
        <c:axId val="7873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9896192"/>
        <c:crosses val="autoZero"/>
        <c:auto val="1"/>
        <c:lblAlgn val="ctr"/>
        <c:lblOffset val="100"/>
        <c:noMultiLvlLbl val="0"/>
      </c:catAx>
      <c:valAx>
        <c:axId val="39896192"/>
        <c:scaling>
          <c:orientation val="minMax"/>
          <c:max val="8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8730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pl-P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FFC000"/>
            </a:solidFill>
          </c:spPr>
          <c:invertIfNegative val="0"/>
          <c:cat>
            <c:numRef>
              <c:f>'do Czaplinka'!$H$62:$N$62</c:f>
              <c:numCache>
                <c:formatCode>General</c:formatCode>
                <c:ptCount val="7"/>
                <c:pt idx="0">
                  <c:v>2006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'do Czaplinka'!$H$89:$N$89</c:f>
              <c:numCache>
                <c:formatCode>General</c:formatCode>
                <c:ptCount val="7"/>
                <c:pt idx="1">
                  <c:v>233</c:v>
                </c:pt>
                <c:pt idx="2">
                  <c:v>243</c:v>
                </c:pt>
                <c:pt idx="3">
                  <c:v>263</c:v>
                </c:pt>
                <c:pt idx="4">
                  <c:v>278</c:v>
                </c:pt>
                <c:pt idx="5">
                  <c:v>185</c:v>
                </c:pt>
                <c:pt idx="6">
                  <c:v>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85148672"/>
        <c:axId val="39899072"/>
      </c:barChart>
      <c:catAx>
        <c:axId val="85148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9899072"/>
        <c:crosses val="autoZero"/>
        <c:auto val="1"/>
        <c:lblAlgn val="ctr"/>
        <c:lblOffset val="100"/>
        <c:noMultiLvlLbl val="0"/>
      </c:catAx>
      <c:valAx>
        <c:axId val="39899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148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pl-P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Kliknij, aby edytować style wzorca tekstu</a:t>
            </a:r>
          </a:p>
          <a:p>
            <a:pPr lvl="1"/>
            <a:r>
              <a:rPr lang="en-GB" noProof="0" smtClean="0"/>
              <a:t>Drugi poziom</a:t>
            </a:r>
          </a:p>
          <a:p>
            <a:pPr lvl="2"/>
            <a:r>
              <a:rPr lang="en-GB" noProof="0" smtClean="0"/>
              <a:t>Trzeci poziom</a:t>
            </a:r>
          </a:p>
          <a:p>
            <a:pPr lvl="3"/>
            <a:r>
              <a:rPr lang="en-GB" noProof="0" smtClean="0"/>
              <a:t>Czwarty poziom</a:t>
            </a:r>
          </a:p>
          <a:p>
            <a:pPr lvl="4"/>
            <a:r>
              <a:rPr lang="en-GB" noProof="0" smtClean="0"/>
              <a:t>Piąty poziom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15EE7EB-C583-4963-AC36-E6585A2BEA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76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9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18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19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20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E0F1FC-F8F3-4547-977D-042838E44677}" type="slidenum">
              <a:rPr lang="en-GB" smtClean="0"/>
              <a:pPr eaLnBrk="1" hangingPunct="1"/>
              <a:t>30</a:t>
            </a:fld>
            <a:endParaRPr lang="en-GB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/>
            <a:endParaRPr lang="pl-P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643013-9167-4E91-A2E9-D973169AC64B}" type="slidenum">
              <a:rPr lang="en-GB" smtClean="0"/>
              <a:pPr eaLnBrk="1" hangingPunct="1"/>
              <a:t>31</a:t>
            </a:fld>
            <a:endParaRPr lang="en-GB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/>
            <a:endParaRPr lang="pl-P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10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11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12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13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14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15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16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AFAD21-ACDE-4BAB-9724-E8BB764DBB21}" type="slidenum">
              <a:rPr lang="en-GB" smtClean="0"/>
              <a:pPr eaLnBrk="1" hangingPunct="1"/>
              <a:t>17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1BCD9-4C60-4B24-9505-90482B6A9A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567422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4F02F-03A2-4D15-B0DA-CB5C27C145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250704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05CB2-EC0D-49FA-819D-C754CC0782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237085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CBF2B-7D2F-4328-ADC9-4AF81B1221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33061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5B63D-3C83-46CD-AC8F-951760B8EC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639683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69DFB-CEDC-4014-A02A-390787E63B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898758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5C3B7-79A6-4A25-B73C-826EA3825A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03243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BD10C-1D67-4389-A9F5-AE69178F00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001144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8EC4F-65C0-4D78-9C5F-3210F6673B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831983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3429D-D795-4741-A50D-055EF6A574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203221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2A485-CEBE-42B2-A19F-562DB1933A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697723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60401-2129-4346-91DF-F8FF4AD878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724520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style wzorca tekstu</a:t>
            </a:r>
          </a:p>
          <a:p>
            <a:pPr lvl="1"/>
            <a:r>
              <a:rPr lang="en-GB" smtClean="0"/>
              <a:t>Drugi poziom</a:t>
            </a:r>
          </a:p>
          <a:p>
            <a:pPr lvl="2"/>
            <a:r>
              <a:rPr lang="en-GB" smtClean="0"/>
              <a:t>Trzeci poziom</a:t>
            </a:r>
          </a:p>
          <a:p>
            <a:pPr lvl="3"/>
            <a:r>
              <a:rPr lang="en-GB" smtClean="0"/>
              <a:t>Czwarty poziom</a:t>
            </a:r>
          </a:p>
          <a:p>
            <a:pPr lvl="4"/>
            <a:r>
              <a:rPr lang="en-GB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D4858F84-7291-4F1B-BBD2-8005BAB7DB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Arkusz_programu_Microsoft_Excel_97_20031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211064"/>
            <a:ext cx="8785225" cy="2794000"/>
          </a:xfrm>
        </p:spPr>
        <p:txBody>
          <a:bodyPr/>
          <a:lstStyle/>
          <a:p>
            <a:pPr>
              <a:defRPr/>
            </a:pPr>
            <a:r>
              <a:rPr lang="pl-PL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Wpływ kormoranów na rozwój turystyki na Pojezierzu Drawskim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/>
          <a:lstStyle/>
          <a:p>
            <a:pPr>
              <a:defRPr/>
            </a:pP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Szymon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Bzoma</a:t>
            </a:r>
          </a:p>
          <a:p>
            <a:pPr>
              <a:defRPr/>
            </a:pPr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Grupa Badawcza Ptaków Wodnych KULING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114425" y="357188"/>
            <a:ext cx="7029450" cy="64293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Liczba </a:t>
            </a: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par lęgowych kormoranów w Polsce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2177311"/>
              </p:ext>
            </p:extLst>
          </p:nvPr>
        </p:nvGraphicFramePr>
        <p:xfrm>
          <a:off x="755577" y="1570008"/>
          <a:ext cx="7704856" cy="4739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92706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47565" y="95452"/>
            <a:ext cx="7848872" cy="64293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Rozmieszczenie kolonii </a:t>
            </a:r>
            <a:r>
              <a:rPr lang="pl-PL" sz="32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kormornaów</a:t>
            </a: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wokół Czaplinka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82598"/>
            <a:ext cx="9144000" cy="574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8995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150937"/>
            <a:ext cx="8897937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150937"/>
            <a:ext cx="8897937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14425" y="357188"/>
            <a:ext cx="7029450" cy="64293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Jez. Drawsko – powstała ok. 2000 r.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6084" y="1150937"/>
            <a:ext cx="9077916" cy="64293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2010 – 487 gniazd, ok. 0,7 ha lasu, 214 drzew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50% gniazd i 60% drzew na Wyspie Samotnej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00943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zymon\Desktop\SG204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7330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14425" y="357188"/>
            <a:ext cx="7029450" cy="64293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2010 – kolonia na Wyspie </a:t>
            </a: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Samotnej</a:t>
            </a:r>
            <a:b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(porzucona w 2013 r.)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98447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zymon\Desktop\SG2042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913717"/>
            <a:ext cx="9144000" cy="48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114425" y="357188"/>
            <a:ext cx="7029450" cy="64293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2010 – kolonia na Wyspie Bielawa </a:t>
            </a:r>
            <a:b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(zajęta do dzisiaj)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45549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14425" y="357188"/>
            <a:ext cx="7029450" cy="64293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Jez. Drawsko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1203083"/>
              </p:ext>
            </p:extLst>
          </p:nvPr>
        </p:nvGraphicFramePr>
        <p:xfrm>
          <a:off x="539552" y="1268760"/>
          <a:ext cx="806489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714711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150937"/>
            <a:ext cx="8897937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14425" y="357188"/>
            <a:ext cx="7029450" cy="64293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Jez. Drawsko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6084" y="1150937"/>
            <a:ext cx="9077916" cy="64293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2017 – 760 gniazd, ok. 1,5 ha lasu, 381 drzew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66584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079"/>
            <a:ext cx="9294813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114425" y="247281"/>
            <a:ext cx="7029450" cy="1127596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Jezioro Wąsosze</a:t>
            </a:r>
          </a:p>
        </p:txBody>
      </p:sp>
    </p:spTree>
    <p:extLst>
      <p:ext uri="{BB962C8B-B14F-4D97-AF65-F5344CB8AC3E}">
        <p14:creationId xmlns:p14="http://schemas.microsoft.com/office/powerpoint/2010/main" val="387610620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114425" y="357188"/>
            <a:ext cx="7029450" cy="1127596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Jezioro Wąsosze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odkryta w 2010, max. 51 drzew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0370168"/>
              </p:ext>
            </p:extLst>
          </p:nvPr>
        </p:nvGraphicFramePr>
        <p:xfrm>
          <a:off x="467544" y="1570008"/>
          <a:ext cx="8208911" cy="481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402305" y="4653136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pl-PL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07090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14425" y="247281"/>
            <a:ext cx="7029450" cy="1127596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Jezioro Wąsosze 2010</a:t>
            </a:r>
          </a:p>
        </p:txBody>
      </p:sp>
      <p:pic>
        <p:nvPicPr>
          <p:cNvPr id="32771" name="Picture 3" descr="C:\Users\Szymon\Desktop\SG2041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22296" cy="64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0138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 </a:t>
            </a:r>
            <a:r>
              <a:rPr lang="pl-PL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Phalacrocorax carbo </a:t>
            </a:r>
            <a:r>
              <a:rPr lang="pl-PL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L.</a:t>
            </a:r>
            <a:endParaRPr lang="en-GB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250825" y="981075"/>
            <a:ext cx="8641655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Wprowadzenie – kilka słów o gatunku, jakie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cechy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biologii kormoranów zdecydowały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sukcesie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tych ptaków w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ostatnim półwieczu.</a:t>
            </a: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Informacje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wielkości populacji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lęgowej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kormorana w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Europie i Polsce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jej zmiany w ostatnich 10 latach (w tym 2017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).</a:t>
            </a: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Omówienie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znanych kolonii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kormoranów w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okolicy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Czaplinka.</a:t>
            </a: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Wpływ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kormoranów na ekosystem (z naukowego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punktu)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model, kilka przykładów z publikacji, krótkie omówienie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metod,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które pozwalają badać skład pokarmu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kormoranów.</a:t>
            </a: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Polemikę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 tezą o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powodowaniu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spadku połowów rybackich przez te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ptaki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kilka pytań o to, co ma wpływ na lokalną turystykę.</a:t>
            </a: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8667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14425" y="247281"/>
            <a:ext cx="7029450" cy="1127596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Jezioro Wąsosze 2016</a:t>
            </a:r>
          </a:p>
        </p:txBody>
      </p:sp>
      <p:pic>
        <p:nvPicPr>
          <p:cNvPr id="32770" name="Picture 2" descr="C:\Users\Szymon\Desktop\IMGP05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60" y="1268760"/>
            <a:ext cx="9172151" cy="52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2070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Skład pokarmu kormoranów - wypluwki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7058"/>
            <a:ext cx="8532440" cy="584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8879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Skład pokarmu kormoranów - jeziora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0" y="569016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Udział wagowy i liczbowy ofiar w diecie kormoranów w 2009 z dwóch kolonii na Mazurach (</a:t>
            </a:r>
            <a:r>
              <a:rPr lang="pl-PL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Krzywosz</a:t>
            </a:r>
            <a:r>
              <a:rPr lang="pl-PL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pl-PL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Traczuk</a:t>
            </a:r>
            <a:r>
              <a:rPr lang="pl-PL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2010: Wpływ kormorana czarnego na jeziora w rejonie Mazur. W: Mickiewicz M. (red.): Zrównoważone korzystanie z zasobów rybackich na tle ich stanu w 2009 r. Wyd. IRŚ, Olsztyn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3186" name="Obraz 18" descr="Opis: C:\Users\My\Desktop\mazury-leszc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74" y="980728"/>
            <a:ext cx="7610450" cy="456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1745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Kormorany a połowy (historyczny spadek połowów</a:t>
            </a:r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hangingPunct="1">
              <a:defRPr/>
            </a:pPr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wykres hipotetyczny</a:t>
            </a:r>
            <a:endParaRPr lang="en-GB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509258"/>
              </p:ext>
            </p:extLst>
          </p:nvPr>
        </p:nvGraphicFramePr>
        <p:xfrm>
          <a:off x="467544" y="1772816"/>
          <a:ext cx="8325974" cy="4216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Wykres" r:id="rId4" imgW="6619951" imgH="3352800" progId="Excel.Chart.8">
                  <p:embed/>
                </p:oleObj>
              </mc:Choice>
              <mc:Fallback>
                <p:oleObj name="Wykres" r:id="rId4" imgW="6619951" imgH="3352800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772816"/>
                        <a:ext cx="8325974" cy="4216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12370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Kormorany a połowy (historyczny spadek połowów)</a:t>
            </a:r>
            <a:endParaRPr lang="en-GB" sz="28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4579" name="Group 13"/>
          <p:cNvGrpSpPr>
            <a:grpSpLocks/>
          </p:cNvGrpSpPr>
          <p:nvPr/>
        </p:nvGrpSpPr>
        <p:grpSpPr bwMode="auto">
          <a:xfrm>
            <a:off x="250825" y="836613"/>
            <a:ext cx="4465638" cy="2520950"/>
            <a:chOff x="158" y="527"/>
            <a:chExt cx="3360" cy="1962"/>
          </a:xfrm>
        </p:grpSpPr>
        <p:pic>
          <p:nvPicPr>
            <p:cNvPr id="24584" name="Picture 8" descr="wykres2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527"/>
              <a:ext cx="3360" cy="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9"/>
            <p:cNvSpPr>
              <a:spLocks noChangeArrowheads="1"/>
            </p:cNvSpPr>
            <p:nvPr/>
          </p:nvSpPr>
          <p:spPr bwMode="auto">
            <a:xfrm>
              <a:off x="608" y="975"/>
              <a:ext cx="1179" cy="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>
              <a:off x="605" y="1264"/>
              <a:ext cx="1225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00338" y="908050"/>
            <a:ext cx="2665412" cy="5078413"/>
            <a:chOff x="1701" y="572"/>
            <a:chExt cx="1679" cy="3199"/>
          </a:xfrm>
        </p:grpSpPr>
        <p:pic>
          <p:nvPicPr>
            <p:cNvPr id="24581" name="Picture 12" descr="Figure 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2115"/>
              <a:ext cx="1679" cy="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Line 14"/>
            <p:cNvSpPr>
              <a:spLocks noChangeShapeType="1"/>
            </p:cNvSpPr>
            <p:nvPr/>
          </p:nvSpPr>
          <p:spPr bwMode="auto">
            <a:xfrm flipH="1">
              <a:off x="1973" y="572"/>
              <a:ext cx="0" cy="29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4583" name="Line 15"/>
            <p:cNvSpPr>
              <a:spLocks noChangeShapeType="1"/>
            </p:cNvSpPr>
            <p:nvPr/>
          </p:nvSpPr>
          <p:spPr bwMode="auto">
            <a:xfrm flipH="1">
              <a:off x="2880" y="572"/>
              <a:ext cx="0" cy="29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0719160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Kormorany a połowy (historyczny spadek połowów)</a:t>
            </a:r>
            <a:endParaRPr lang="en-GB" sz="28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3" name="Picture 7" descr="wykres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44656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1" name="Rectangle 13"/>
          <p:cNvSpPr>
            <a:spLocks noChangeArrowheads="1"/>
          </p:cNvSpPr>
          <p:nvPr/>
        </p:nvSpPr>
        <p:spPr bwMode="auto">
          <a:xfrm>
            <a:off x="5003800" y="908050"/>
            <a:ext cx="39624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  <a:buSzPct val="200000"/>
              <a:defRPr/>
            </a:pPr>
            <a:endParaRPr lang="pl-PL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>
              <a:lnSpc>
                <a:spcPct val="130000"/>
              </a:lnSpc>
              <a:buSzPct val="200000"/>
              <a:buFontTx/>
              <a:buChar char="•"/>
              <a:defRPr/>
            </a:pPr>
            <a:r>
              <a:rPr lang="pl-PL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Widząc dwa zjawiska skorelowane ze sobą jesteśmy skłonni przypisać im związek przyczynowo-skutkowy </a:t>
            </a:r>
          </a:p>
        </p:txBody>
      </p:sp>
      <p:sp>
        <p:nvSpPr>
          <p:cNvPr id="109582" name="Rectangle 14"/>
          <p:cNvSpPr>
            <a:spLocks noChangeArrowheads="1"/>
          </p:cNvSpPr>
          <p:nvPr/>
        </p:nvSpPr>
        <p:spPr bwMode="auto">
          <a:xfrm>
            <a:off x="179388" y="3500438"/>
            <a:ext cx="8785225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  <a:buSzPct val="200000"/>
              <a:buFontTx/>
              <a:buBlip>
                <a:blip r:embed="rId3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W przypadku połowów i kormoranów związek taki zapewne występuje – nie ma jednakże dowodów na to, by wzrost liczby kormorany był powodem spadku połowów – spadek połowów objął także te gatunki, które nie są</a:t>
            </a:r>
            <a:r>
              <a:rPr lang="pl-PL" dirty="0">
                <a:latin typeface="Arial" pitchFamily="34" charset="0"/>
              </a:rPr>
              <a:t>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chwytane przez kormorany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.</a:t>
            </a:r>
          </a:p>
          <a:p>
            <a:pPr>
              <a:lnSpc>
                <a:spcPct val="130000"/>
              </a:lnSpc>
              <a:buSzPct val="200000"/>
              <a:buFontTx/>
              <a:buBlip>
                <a:blip r:embed="rId3"/>
              </a:buBlip>
              <a:defRPr/>
            </a:pPr>
            <a:endParaRPr lang="pl-PL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30000"/>
              </a:lnSpc>
              <a:buSzPct val="200000"/>
              <a:buFontTx/>
              <a:buBlip>
                <a:blip r:embed="rId3"/>
              </a:buBlip>
              <a:defRPr/>
            </a:pP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Jednym z przykładów naszych śródlądowych gatunków jest sielawa, której połowy spadły. Praca Wziątka i in. (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2005)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zestawia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wyniki analiz pokarmu kormorana z siedmiu miejsc, gdzie te ryby są ofiarami kormorana. Wskazują na brak poważnego problemu w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Polsce.</a:t>
            </a: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585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9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1" grpId="0" build="p"/>
      <p:bldP spid="10958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Rola kormoranów w naturalnych ekosystemach</a:t>
            </a:r>
            <a:endParaRPr lang="en-GB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1" name="AutoShape 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7652" name="AutoShape 10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7653" name="AutoShape 12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7654" name="AutoShape 1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655" name="Picture 16" descr="glon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908050"/>
            <a:ext cx="5730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0" descr="Zobacz obraz w pełnych rozmiar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106997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22" descr="Zobacz obraz w pełnych rozmiar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24175"/>
            <a:ext cx="165576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AutoShape 24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7659" name="AutoShape 2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660" name="Picture 28" descr="szczupak%5b1%5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44900"/>
            <a:ext cx="30591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AutoShape 29"/>
          <p:cNvSpPr>
            <a:spLocks noChangeArrowheads="1"/>
          </p:cNvSpPr>
          <p:nvPr/>
        </p:nvSpPr>
        <p:spPr bwMode="auto">
          <a:xfrm rot="10800000">
            <a:off x="4284663" y="1125538"/>
            <a:ext cx="3889375" cy="31670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27662" name="Line 30"/>
          <p:cNvSpPr>
            <a:spLocks noChangeShapeType="1"/>
          </p:cNvSpPr>
          <p:nvPr/>
        </p:nvSpPr>
        <p:spPr bwMode="auto">
          <a:xfrm>
            <a:off x="4716463" y="1773238"/>
            <a:ext cx="3024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7663" name="Line 31"/>
          <p:cNvSpPr>
            <a:spLocks noChangeShapeType="1"/>
          </p:cNvSpPr>
          <p:nvPr/>
        </p:nvSpPr>
        <p:spPr bwMode="auto">
          <a:xfrm>
            <a:off x="5148263" y="2492375"/>
            <a:ext cx="2160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7664" name="Line 32"/>
          <p:cNvSpPr>
            <a:spLocks noChangeShapeType="1"/>
          </p:cNvSpPr>
          <p:nvPr/>
        </p:nvSpPr>
        <p:spPr bwMode="auto">
          <a:xfrm>
            <a:off x="5580063" y="3213100"/>
            <a:ext cx="1296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7665" name="Text Box 34"/>
          <p:cNvSpPr txBox="1">
            <a:spLocks noChangeArrowheads="1"/>
          </p:cNvSpPr>
          <p:nvPr/>
        </p:nvSpPr>
        <p:spPr bwMode="auto">
          <a:xfrm>
            <a:off x="4787900" y="1341438"/>
            <a:ext cx="2906713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Fitoplankton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Zooplankton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	   Ryby    </a:t>
            </a: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planktonożerne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      Ryby </a:t>
            </a: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   drapieżne</a:t>
            </a:r>
            <a:endParaRPr lang="en-GB">
              <a:solidFill>
                <a:schemeClr val="hlink"/>
              </a:solidFill>
            </a:endParaRPr>
          </a:p>
        </p:txBody>
      </p:sp>
      <p:sp>
        <p:nvSpPr>
          <p:cNvPr id="111652" name="AutoShape 36"/>
          <p:cNvSpPr>
            <a:spLocks noChangeArrowheads="1"/>
          </p:cNvSpPr>
          <p:nvPr/>
        </p:nvSpPr>
        <p:spPr bwMode="auto">
          <a:xfrm rot="9214523">
            <a:off x="5292725" y="2997200"/>
            <a:ext cx="1008063" cy="1295400"/>
          </a:xfrm>
          <a:prstGeom prst="moon">
            <a:avLst>
              <a:gd name="adj" fmla="val 87500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11653" name="AutoShape 37"/>
          <p:cNvSpPr>
            <a:spLocks noChangeArrowheads="1"/>
          </p:cNvSpPr>
          <p:nvPr/>
        </p:nvSpPr>
        <p:spPr bwMode="auto">
          <a:xfrm rot="1566974">
            <a:off x="6588125" y="2492375"/>
            <a:ext cx="1008063" cy="1295400"/>
          </a:xfrm>
          <a:prstGeom prst="moon">
            <a:avLst>
              <a:gd name="adj" fmla="val 8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22522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52" grpId="0" animBg="1"/>
      <p:bldP spid="1116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Rola kormoranów w naturalnych ekosystemach</a:t>
            </a:r>
            <a:endParaRPr lang="en-GB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5" name="AutoShape 6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AutoShape 7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7" name="AutoShape 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8" name="AutoShape 9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8679" name="Picture 10" descr="glon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908050"/>
            <a:ext cx="5730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Zobacz obraz w pełnych rozmiar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106997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2" descr="Zobacz obraz w pełnych rozmiar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24175"/>
            <a:ext cx="165576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AutoShape 13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83" name="AutoShape 14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8684" name="Picture 15" descr="szczupak%5b1%5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44900"/>
            <a:ext cx="30591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AutoShape 16"/>
          <p:cNvSpPr>
            <a:spLocks noChangeArrowheads="1"/>
          </p:cNvSpPr>
          <p:nvPr/>
        </p:nvSpPr>
        <p:spPr bwMode="auto">
          <a:xfrm rot="10800000">
            <a:off x="4284663" y="1125538"/>
            <a:ext cx="3889375" cy="31670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28686" name="Line 17"/>
          <p:cNvSpPr>
            <a:spLocks noChangeShapeType="1"/>
          </p:cNvSpPr>
          <p:nvPr/>
        </p:nvSpPr>
        <p:spPr bwMode="auto">
          <a:xfrm>
            <a:off x="4716463" y="1773238"/>
            <a:ext cx="3024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87" name="Line 18"/>
          <p:cNvSpPr>
            <a:spLocks noChangeShapeType="1"/>
          </p:cNvSpPr>
          <p:nvPr/>
        </p:nvSpPr>
        <p:spPr bwMode="auto">
          <a:xfrm>
            <a:off x="5148263" y="2492375"/>
            <a:ext cx="2160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88" name="Line 19"/>
          <p:cNvSpPr>
            <a:spLocks noChangeShapeType="1"/>
          </p:cNvSpPr>
          <p:nvPr/>
        </p:nvSpPr>
        <p:spPr bwMode="auto">
          <a:xfrm>
            <a:off x="5580063" y="3213100"/>
            <a:ext cx="1296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89" name="Text Box 20"/>
          <p:cNvSpPr txBox="1">
            <a:spLocks noChangeArrowheads="1"/>
          </p:cNvSpPr>
          <p:nvPr/>
        </p:nvSpPr>
        <p:spPr bwMode="auto">
          <a:xfrm>
            <a:off x="4787900" y="1341438"/>
            <a:ext cx="2906713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Fitoplankton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Zooplankton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	   Ryby    </a:t>
            </a: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planktonożerne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      Ryby </a:t>
            </a: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   drapieżne</a:t>
            </a:r>
            <a:endParaRPr lang="en-GB">
              <a:solidFill>
                <a:schemeClr val="hlink"/>
              </a:solidFill>
            </a:endParaRPr>
          </a:p>
        </p:txBody>
      </p:sp>
      <p:sp>
        <p:nvSpPr>
          <p:cNvPr id="28690" name="AutoShape 22"/>
          <p:cNvSpPr>
            <a:spLocks noChangeArrowheads="1"/>
          </p:cNvSpPr>
          <p:nvPr/>
        </p:nvSpPr>
        <p:spPr bwMode="auto">
          <a:xfrm rot="1566974">
            <a:off x="6588125" y="2492375"/>
            <a:ext cx="1008063" cy="1295400"/>
          </a:xfrm>
          <a:prstGeom prst="moon">
            <a:avLst>
              <a:gd name="adj" fmla="val 875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22309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Rola człowieka w naturalnych ekosystemach</a:t>
            </a:r>
            <a:endParaRPr lang="en-GB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699" name="Picture 10" descr="glon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908050"/>
            <a:ext cx="5730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1" descr="Zobacz obraz w pełnych rozmiar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106997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2" descr="Zobacz obraz w pełnych rozmiar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24175"/>
            <a:ext cx="165576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5" descr="szczupak%5b1%5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44900"/>
            <a:ext cx="30591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AutoShape 16"/>
          <p:cNvSpPr>
            <a:spLocks noChangeArrowheads="1"/>
          </p:cNvSpPr>
          <p:nvPr/>
        </p:nvSpPr>
        <p:spPr bwMode="auto">
          <a:xfrm rot="10800000">
            <a:off x="4284663" y="1125538"/>
            <a:ext cx="3889375" cy="31670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29704" name="Line 17"/>
          <p:cNvSpPr>
            <a:spLocks noChangeShapeType="1"/>
          </p:cNvSpPr>
          <p:nvPr/>
        </p:nvSpPr>
        <p:spPr bwMode="auto">
          <a:xfrm>
            <a:off x="4716463" y="1773238"/>
            <a:ext cx="3024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9705" name="Line 18"/>
          <p:cNvSpPr>
            <a:spLocks noChangeShapeType="1"/>
          </p:cNvSpPr>
          <p:nvPr/>
        </p:nvSpPr>
        <p:spPr bwMode="auto">
          <a:xfrm>
            <a:off x="5148263" y="2492375"/>
            <a:ext cx="2160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9706" name="Line 19"/>
          <p:cNvSpPr>
            <a:spLocks noChangeShapeType="1"/>
          </p:cNvSpPr>
          <p:nvPr/>
        </p:nvSpPr>
        <p:spPr bwMode="auto">
          <a:xfrm>
            <a:off x="5580063" y="3213100"/>
            <a:ext cx="1296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9707" name="Text Box 20"/>
          <p:cNvSpPr txBox="1">
            <a:spLocks noChangeArrowheads="1"/>
          </p:cNvSpPr>
          <p:nvPr/>
        </p:nvSpPr>
        <p:spPr bwMode="auto">
          <a:xfrm>
            <a:off x="4787900" y="1341438"/>
            <a:ext cx="2906713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Fitoplankton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Zooplankton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	   Ryby    </a:t>
            </a: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planktonożerne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      Ryby </a:t>
            </a: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   drapieżne</a:t>
            </a:r>
            <a:endParaRPr lang="en-GB">
              <a:solidFill>
                <a:schemeClr val="hlink"/>
              </a:solidFill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356100" y="3276600"/>
            <a:ext cx="1366838" cy="944563"/>
            <a:chOff x="2744" y="2064"/>
            <a:chExt cx="861" cy="595"/>
          </a:xfrm>
        </p:grpSpPr>
        <p:sp>
          <p:nvSpPr>
            <p:cNvPr id="29712" name="AutoShape 6" descr="9k=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713" name="AutoShape 7" descr="9k=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714" name="AutoShape 8" descr="9k=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715" name="AutoShape 9" descr="9k=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716" name="AutoShape 13" descr="Z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717" name="AutoShape 14" descr="Z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718" name="AutoShape 22"/>
            <p:cNvSpPr>
              <a:spLocks noChangeArrowheads="1"/>
            </p:cNvSpPr>
            <p:nvPr/>
          </p:nvSpPr>
          <p:spPr bwMode="auto">
            <a:xfrm>
              <a:off x="2744" y="2115"/>
              <a:ext cx="861" cy="544"/>
            </a:xfrm>
            <a:prstGeom prst="rightArrow">
              <a:avLst>
                <a:gd name="adj1" fmla="val 50000"/>
                <a:gd name="adj2" fmla="val 39568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l-PL"/>
            </a:p>
          </p:txBody>
        </p:sp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2925" y="2341"/>
              <a:ext cx="408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113689" name="AutoShape 25"/>
          <p:cNvSpPr>
            <a:spLocks noChangeArrowheads="1"/>
          </p:cNvSpPr>
          <p:nvPr/>
        </p:nvSpPr>
        <p:spPr bwMode="auto">
          <a:xfrm>
            <a:off x="4932363" y="2708275"/>
            <a:ext cx="431800" cy="433388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13690" name="Rectangle 26"/>
          <p:cNvSpPr>
            <a:spLocks noChangeArrowheads="1"/>
          </p:cNvSpPr>
          <p:nvPr/>
        </p:nvSpPr>
        <p:spPr bwMode="auto">
          <a:xfrm>
            <a:off x="4356100" y="2060575"/>
            <a:ext cx="576263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13691" name="AutoShape 27"/>
          <p:cNvSpPr>
            <a:spLocks noChangeArrowheads="1"/>
          </p:cNvSpPr>
          <p:nvPr/>
        </p:nvSpPr>
        <p:spPr bwMode="auto">
          <a:xfrm>
            <a:off x="4859338" y="1268413"/>
            <a:ext cx="431800" cy="433387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34017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3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3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3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89" grpId="0" animBg="1"/>
      <p:bldP spid="113690" grpId="0" animBg="1"/>
      <p:bldP spid="11369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Rola kormoranów w naturalnych ekosystemach</a:t>
            </a:r>
            <a:endParaRPr lang="en-GB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23" name="Picture 6" descr="glon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908050"/>
            <a:ext cx="5730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 descr="Zobacz obraz w pełnych rozmiar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106997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Zobacz obraz w pełnych rozmiar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24175"/>
            <a:ext cx="165576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9" descr="szczupak%5b1%5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44900"/>
            <a:ext cx="3059112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AutoShape 10"/>
          <p:cNvSpPr>
            <a:spLocks noChangeArrowheads="1"/>
          </p:cNvSpPr>
          <p:nvPr/>
        </p:nvSpPr>
        <p:spPr bwMode="auto">
          <a:xfrm rot="10800000">
            <a:off x="4284663" y="1125538"/>
            <a:ext cx="3889375" cy="31670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30728" name="Line 11"/>
          <p:cNvSpPr>
            <a:spLocks noChangeShapeType="1"/>
          </p:cNvSpPr>
          <p:nvPr/>
        </p:nvSpPr>
        <p:spPr bwMode="auto">
          <a:xfrm>
            <a:off x="4716463" y="1773238"/>
            <a:ext cx="3024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9" name="Line 12"/>
          <p:cNvSpPr>
            <a:spLocks noChangeShapeType="1"/>
          </p:cNvSpPr>
          <p:nvPr/>
        </p:nvSpPr>
        <p:spPr bwMode="auto">
          <a:xfrm>
            <a:off x="5148263" y="2492375"/>
            <a:ext cx="2160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30" name="Line 13"/>
          <p:cNvSpPr>
            <a:spLocks noChangeShapeType="1"/>
          </p:cNvSpPr>
          <p:nvPr/>
        </p:nvSpPr>
        <p:spPr bwMode="auto">
          <a:xfrm>
            <a:off x="5580063" y="3213100"/>
            <a:ext cx="1296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31" name="Text Box 14"/>
          <p:cNvSpPr txBox="1">
            <a:spLocks noChangeArrowheads="1"/>
          </p:cNvSpPr>
          <p:nvPr/>
        </p:nvSpPr>
        <p:spPr bwMode="auto">
          <a:xfrm>
            <a:off x="4787900" y="1341438"/>
            <a:ext cx="2906713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Fitoplankton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Zooplankton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	   Ryby    </a:t>
            </a: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planktonożerne</a:t>
            </a:r>
          </a:p>
          <a:p>
            <a:pPr eaLnBrk="1" hangingPunct="1"/>
            <a:endParaRPr lang="pl-PL">
              <a:solidFill>
                <a:schemeClr val="hlink"/>
              </a:solidFill>
            </a:endParaRP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      Ryby </a:t>
            </a:r>
          </a:p>
          <a:p>
            <a:pPr eaLnBrk="1" hangingPunct="1"/>
            <a:r>
              <a:rPr lang="pl-PL">
                <a:solidFill>
                  <a:schemeClr val="hlink"/>
                </a:solidFill>
              </a:rPr>
              <a:t>              drapieżne</a:t>
            </a:r>
            <a:endParaRPr lang="en-GB">
              <a:solidFill>
                <a:schemeClr val="hlink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 rot="10800000">
            <a:off x="7164388" y="2492375"/>
            <a:ext cx="1366837" cy="944563"/>
            <a:chOff x="2744" y="2064"/>
            <a:chExt cx="861" cy="595"/>
          </a:xfrm>
        </p:grpSpPr>
        <p:sp>
          <p:nvSpPr>
            <p:cNvPr id="30736" name="AutoShape 16" descr="9k=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737" name="AutoShape 17" descr="9k=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738" name="AutoShape 18" descr="9k=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739" name="AutoShape 19" descr="9k=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740" name="AutoShape 20" descr="Z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741" name="AutoShape 21" descr="Z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742" name="AutoShape 22"/>
            <p:cNvSpPr>
              <a:spLocks noChangeArrowheads="1"/>
            </p:cNvSpPr>
            <p:nvPr/>
          </p:nvSpPr>
          <p:spPr bwMode="auto">
            <a:xfrm>
              <a:off x="2744" y="2115"/>
              <a:ext cx="861" cy="544"/>
            </a:xfrm>
            <a:prstGeom prst="rightArrow">
              <a:avLst>
                <a:gd name="adj1" fmla="val 50000"/>
                <a:gd name="adj2" fmla="val 39568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pl-PL"/>
            </a:p>
          </p:txBody>
        </p:sp>
        <p:sp>
          <p:nvSpPr>
            <p:cNvPr id="30743" name="Rectangle 23"/>
            <p:cNvSpPr>
              <a:spLocks noChangeArrowheads="1"/>
            </p:cNvSpPr>
            <p:nvPr/>
          </p:nvSpPr>
          <p:spPr bwMode="auto">
            <a:xfrm>
              <a:off x="2925" y="2341"/>
              <a:ext cx="408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114712" name="AutoShape 24"/>
          <p:cNvSpPr>
            <a:spLocks noChangeArrowheads="1"/>
          </p:cNvSpPr>
          <p:nvPr/>
        </p:nvSpPr>
        <p:spPr bwMode="auto">
          <a:xfrm>
            <a:off x="7092950" y="1844675"/>
            <a:ext cx="431800" cy="433388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14713" name="Rectangle 25"/>
          <p:cNvSpPr>
            <a:spLocks noChangeArrowheads="1"/>
          </p:cNvSpPr>
          <p:nvPr/>
        </p:nvSpPr>
        <p:spPr bwMode="auto">
          <a:xfrm>
            <a:off x="7019925" y="1341438"/>
            <a:ext cx="576263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14715" name="AutoShape 27"/>
          <p:cNvSpPr>
            <a:spLocks noChangeArrowheads="1"/>
          </p:cNvSpPr>
          <p:nvPr/>
        </p:nvSpPr>
        <p:spPr bwMode="auto">
          <a:xfrm>
            <a:off x="6948488" y="3500438"/>
            <a:ext cx="431800" cy="433387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961988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4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12" grpId="0" animBg="1"/>
      <p:bldP spid="114713" grpId="0" animBg="1"/>
      <p:bldP spid="1147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 </a:t>
            </a:r>
            <a:r>
              <a:rPr lang="pl-PL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Phalacrocorax carbo </a:t>
            </a:r>
            <a:r>
              <a:rPr lang="pl-PL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L.</a:t>
            </a:r>
            <a:endParaRPr lang="en-GB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19" name="Picture 15" descr="Obraz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68413"/>
            <a:ext cx="31845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250825" y="981075"/>
            <a:ext cx="4752975" cy="521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Duży ptak wodny,</a:t>
            </a: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Szeroko rozpowszechniony, populacja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sinensis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szacowana na 1,5 mln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osobników    w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Europie</a:t>
            </a: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Gnieżdżący się kolonijnie,</a:t>
            </a: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Obligatoryjny </a:t>
            </a:r>
            <a:r>
              <a:rPr lang="pl-P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ichtiofag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Posiada nasiąkające wodą upierzenie,</a:t>
            </a: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Od początku lat 1970-tych gwałtownie zwiększający swoją liczebność w Europie </a:t>
            </a:r>
            <a:b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(do ok.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350.000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 i 650.000 zimujących ptaków w 2006 r.), </a:t>
            </a: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 Polsce gnieździ się podgatunek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sinensis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wybrzeżu zimuje nielicznie także podgatunek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carbo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Aft>
                <a:spcPct val="50000"/>
              </a:spcAft>
              <a:buSzPct val="200000"/>
              <a:buFontTx/>
              <a:buBlip>
                <a:blip r:embed="rId2"/>
              </a:buBlip>
              <a:defRPr/>
            </a:pP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68878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136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9144000" cy="299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endParaRPr lang="pl-PL" sz="2000" dirty="0">
              <a:solidFill>
                <a:srgbClr val="FFFF99"/>
              </a:solidFill>
            </a:endParaRP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endParaRPr lang="pl-PL" sz="2000" dirty="0">
              <a:solidFill>
                <a:srgbClr val="FFFF99"/>
              </a:solidFill>
            </a:endParaRP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Hula Valley, Izrael, </a:t>
            </a: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szkody w gospodarce stawowej </a:t>
            </a: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wywołane przez zimujące kormorany </a:t>
            </a: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(10.000 w regionie, 20.000 w całym Izraelu)</a:t>
            </a: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Metoda – powszechne, zsynchronizowane płoszenie</a:t>
            </a: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Efekt – zmiana zimowiska na pobliskie jez. Galilejskie</a:t>
            </a: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pl-PL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Korzyści: spadek szkód, </a:t>
            </a: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poprawa jakości wody </a:t>
            </a:r>
            <a:r>
              <a:rPr lang="pl-PL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jez. Galilejskim</a:t>
            </a: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7" t="22675" r="26572" b="17950"/>
          <a:stretch>
            <a:fillRect/>
          </a:stretch>
        </p:blipFill>
        <p:spPr bwMode="auto">
          <a:xfrm>
            <a:off x="2268538" y="3021013"/>
            <a:ext cx="4751387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88913"/>
            <a:ext cx="9144000" cy="647700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Skuteczne lokalne metody zarządzania</a:t>
            </a:r>
            <a:endParaRPr lang="en-GB" sz="2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089011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999-09-10 Ujscie Redy - martwe kormor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r="8380"/>
          <a:stretch>
            <a:fillRect/>
          </a:stretch>
        </p:blipFill>
        <p:spPr bwMode="auto">
          <a:xfrm>
            <a:off x="0" y="-17463"/>
            <a:ext cx="9156700" cy="68754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12282" r="4428" b="8975"/>
          <a:stretch>
            <a:fillRect/>
          </a:stretch>
        </p:blipFill>
        <p:spPr bwMode="auto">
          <a:xfrm>
            <a:off x="0" y="2133600"/>
            <a:ext cx="914400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Odstrzał a wielkość populacji</a:t>
            </a:r>
            <a:endParaRPr lang="en-GB" sz="2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620713"/>
            <a:ext cx="9144000" cy="23034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Bawaria, Niemcy, </a:t>
            </a: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szkody w alpejskich rzekach i jeziorach </a:t>
            </a: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presja na cenne gospodarczo populacje </a:t>
            </a:r>
            <a:r>
              <a:rPr lang="pl-PL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Coregonidae</a:t>
            </a:r>
            <a:endParaRPr lang="pl-PL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wywołana przez zimujące kormorany.</a:t>
            </a: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Metoda – powszechny, nieskoordynowany odstrzał</a:t>
            </a:r>
          </a:p>
          <a:p>
            <a:pPr defTabSz="762000" eaLnBrk="0" hangingPunct="0">
              <a:buSzPct val="150000"/>
              <a:buFont typeface="CommonBullets" pitchFamily="34" charset="2"/>
              <a:buNone/>
              <a:defRPr/>
            </a:pP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Efekt: negatywny – zwiększenie liczby noclegowisk</a:t>
            </a:r>
            <a:b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brak oczekiwanego zmniejszenia liczby kormoranów w Bawarii</a:t>
            </a:r>
          </a:p>
        </p:txBody>
      </p:sp>
    </p:spTree>
    <p:extLst>
      <p:ext uri="{BB962C8B-B14F-4D97-AF65-F5344CB8AC3E}">
        <p14:creationId xmlns:p14="http://schemas.microsoft.com/office/powerpoint/2010/main" val="13874039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Kormorany a turystyka</a:t>
            </a:r>
            <a:endParaRPr lang="en-GB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9582" name="Rectangle 14"/>
          <p:cNvSpPr>
            <a:spLocks noChangeArrowheads="1"/>
          </p:cNvSpPr>
          <p:nvPr/>
        </p:nvSpPr>
        <p:spPr bwMode="auto">
          <a:xfrm>
            <a:off x="179387" y="764704"/>
            <a:ext cx="8785225" cy="477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Kormorany mają negatywny wpływ na populacje swoich ofiar.</a:t>
            </a:r>
          </a:p>
          <a:p>
            <a:pPr>
              <a:lnSpc>
                <a:spcPct val="130000"/>
              </a:lnSpc>
              <a:buSzPct val="200000"/>
              <a:buFontTx/>
              <a:buBlip>
                <a:blip r:embed="rId2"/>
              </a:buBlip>
              <a:defRPr/>
            </a:pP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Ofiarami kormoranów padają ryby drobne, nie mające znaczenia gospodarczego.</a:t>
            </a:r>
          </a:p>
          <a:p>
            <a:pPr>
              <a:lnSpc>
                <a:spcPct val="130000"/>
              </a:lnSpc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Kormorany, jako jedyne zwierzęta nad naszymi jeziorami, usuwają biogeny z wód. </a:t>
            </a:r>
          </a:p>
          <a:p>
            <a:pPr>
              <a:lnSpc>
                <a:spcPct val="130000"/>
              </a:lnSpc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Miejsce i rola kormoranów w naturalnych ekosystemach nie różni się od 	pozytywnej roli innych drapieżników. </a:t>
            </a:r>
          </a:p>
          <a:p>
            <a:pPr>
              <a:lnSpc>
                <a:spcPct val="130000"/>
              </a:lnSpc>
              <a:buSzPct val="200000"/>
              <a:defRPr/>
            </a:pP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</a:p>
          <a:p>
            <a:pPr>
              <a:lnSpc>
                <a:spcPct val="130000"/>
              </a:lnSpc>
              <a:buSzPct val="200000"/>
              <a:buFontTx/>
              <a:buBlip>
                <a:blip r:embed="rId2"/>
              </a:buBlip>
              <a:defRPr/>
            </a:pP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Czy rozwój turystyki pozostaje w związku z kondycją tradycyjnego „racjonalnego” 	rybactwa? </a:t>
            </a:r>
          </a:p>
          <a:p>
            <a:pPr>
              <a:lnSpc>
                <a:spcPct val="130000"/>
              </a:lnSpc>
              <a:buSzPct val="200000"/>
              <a:buFontTx/>
              <a:buBlip>
                <a:blip r:embed="rId2"/>
              </a:buBlip>
              <a:defRPr/>
            </a:pPr>
            <a:endParaRPr lang="pl-PL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>
              <a:lnSpc>
                <a:spcPct val="130000"/>
              </a:lnSpc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ile to odłowy sieciowe, ukierunkowane na duże drapieżniki o wysokiej wartości 	handlowej, są powodem spadku atrakcyjności łowiska dla wędkarzy?</a:t>
            </a:r>
          </a:p>
          <a:p>
            <a:pPr>
              <a:lnSpc>
                <a:spcPct val="130000"/>
              </a:lnSpc>
              <a:buSzPct val="200000"/>
              <a:defRPr/>
            </a:pPr>
            <a:endParaRPr lang="pl-PL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>
              <a:lnSpc>
                <a:spcPct val="130000"/>
              </a:lnSpc>
              <a:buSzPct val="200000"/>
              <a:buFontTx/>
              <a:buBlip>
                <a:blip r:embed="rId2"/>
              </a:buBlip>
              <a:defRPr/>
            </a:pP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ile jakość wód (zakwity) przekłada się na atrakcyjność akwenów dla turystów?</a:t>
            </a: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883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9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9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9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9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9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9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95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waw5-1.fna.fbcdn.net/v/t34.0-12/14686600_1240111956062733_702159500_n.jpg?oh=6bc4a97c9d22cebc965f88f1c0bc44de&amp;oe=5807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waw5-1.fna.fbcdn.net/v/t34.0-12/14625522_1240111952729400_2043859022_n.jpg?oh=ad4924960a2eb91308033e77699ba7cc&amp;oe=5806CFB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59432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Hel, 15-16.10.2016</a:t>
            </a:r>
          </a:p>
          <a:p>
            <a:pPr eaLnBrk="1" hangingPunct="1">
              <a:defRPr/>
            </a:pPr>
            <a:endParaRPr lang="pl-PL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444208" y="6381328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Fot. Daniel Karpowicz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054823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52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88913"/>
            <a:ext cx="9144000" cy="1752600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Kormoran </a:t>
            </a:r>
            <a:r>
              <a:rPr lang="pl-PL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Phalacrocorax</a:t>
            </a:r>
            <a:r>
              <a:rPr lang="pl-PL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carbo</a:t>
            </a:r>
            <a:r>
              <a:rPr lang="pl-PL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L.</a:t>
            </a:r>
            <a:endParaRPr lang="en-GB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50825" y="981075"/>
            <a:ext cx="8497888" cy="2627313"/>
            <a:chOff x="158" y="754"/>
            <a:chExt cx="5353" cy="165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158" y="754"/>
              <a:ext cx="5353" cy="118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Aft>
                  <a:spcPct val="50000"/>
                </a:spcAft>
                <a:buSzPct val="200000"/>
                <a:buFontTx/>
                <a:buBlip>
                  <a:blip r:embed="rId4"/>
                </a:buBlip>
                <a:defRPr/>
              </a:pPr>
              <a: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Wyjątkową sprawność jako ichtiofagi kormorany osiągają dzięki namakającym wodą piórom (cecha wyjątkowa wśród ptaków wodnych),</a:t>
              </a:r>
            </a:p>
            <a:p>
              <a:pPr>
                <a:spcAft>
                  <a:spcPct val="50000"/>
                </a:spcAft>
                <a:buSzPct val="200000"/>
                <a:buFontTx/>
                <a:buBlip>
                  <a:blip r:embed="rId4"/>
                </a:buBlip>
                <a:defRPr/>
              </a:pPr>
              <a: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W efekcie kormorany zjadają mniej ryb (w przeliczeniu</a:t>
              </a:r>
              <a:b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na masę ciała niż inne rybożerne ptaki – większość czasu </a:t>
              </a:r>
              <a:b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„odpoczywają” redukując znacznie zapotrzebowanie </a:t>
              </a:r>
              <a:b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na energię,</a:t>
              </a:r>
            </a:p>
          </p:txBody>
        </p:sp>
        <p:graphicFrame>
          <p:nvGraphicFramePr>
            <p:cNvPr id="1026" name="Object 8"/>
            <p:cNvGraphicFramePr>
              <a:graphicFrameLocks noChangeAspect="1"/>
            </p:cNvGraphicFramePr>
            <p:nvPr/>
          </p:nvGraphicFramePr>
          <p:xfrm>
            <a:off x="3969" y="981"/>
            <a:ext cx="1540" cy="1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2" name="Image" r:id="rId5" imgW="789100" imgH="731521" progId="Photoshop.Image.7">
                    <p:embed/>
                  </p:oleObj>
                </mc:Choice>
                <mc:Fallback>
                  <p:oleObj name="Image" r:id="rId5" imgW="789100" imgH="731521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9" y="981"/>
                          <a:ext cx="1540" cy="1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9671" y="3356421"/>
            <a:ext cx="8893175" cy="2773362"/>
            <a:chOff x="158" y="1979"/>
            <a:chExt cx="5602" cy="1747"/>
          </a:xfrm>
          <a:solidFill>
            <a:schemeClr val="tx1">
              <a:lumMod val="85000"/>
              <a:lumOff val="15000"/>
            </a:schemeClr>
          </a:solidFill>
        </p:grpSpPr>
        <p:pic>
          <p:nvPicPr>
            <p:cNvPr id="103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979"/>
              <a:ext cx="2042" cy="16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Rectangle 10"/>
            <p:cNvSpPr>
              <a:spLocks noChangeArrowheads="1"/>
            </p:cNvSpPr>
            <p:nvPr/>
          </p:nvSpPr>
          <p:spPr bwMode="auto">
            <a:xfrm>
              <a:off x="2336" y="2024"/>
              <a:ext cx="3424" cy="170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Aft>
                  <a:spcPct val="50000"/>
                </a:spcAft>
                <a:buSzPct val="200000"/>
                <a:buFontTx/>
                <a:buBlip>
                  <a:blip r:embed="rId4"/>
                </a:buBlip>
                <a:defRPr/>
              </a:pPr>
              <a:r>
                <a:rPr lang="pl-PL" b="1" dirty="0"/>
                <a:t> </a:t>
              </a:r>
              <a: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Jako gatunek, </a:t>
              </a:r>
              <a:b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ale też i osobniczo, </a:t>
              </a:r>
              <a:b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są bardzo plastyczne </a:t>
              </a:r>
              <a:b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 sposobie i wyborze miejsca żerowania.</a:t>
              </a:r>
            </a:p>
            <a:p>
              <a:pPr>
                <a:spcAft>
                  <a:spcPct val="50000"/>
                </a:spcAft>
                <a:buSzPct val="200000"/>
                <a:buFontTx/>
                <a:buBlip>
                  <a:blip r:embed="rId4"/>
                </a:buBlip>
                <a:defRPr/>
              </a:pPr>
              <a:r>
                <a:rPr lang="pl-PL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Kierując się wzrokiem przy polowaniu preferują przeszukiwanie dna w czystych wodach, jednak potrafią żerować w toni wodnej, a w warunkach ograniczonej widoczności wykształciły socjalny sposób żerowania.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30543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0" y="16792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pl-PL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Populacja lęgowa </a:t>
            </a:r>
            <a:r>
              <a:rPr lang="pl-PL" sz="32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sinensis</a:t>
            </a:r>
            <a:r>
              <a:rPr lang="pl-PL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2006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389" name="Picture 43" descr="http://www.helcom.fi/stc/image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301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4" descr="http://www.helcom.fi/stc/image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301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Prostokąt 45"/>
          <p:cNvSpPr/>
          <p:nvPr/>
        </p:nvSpPr>
        <p:spPr>
          <a:xfrm>
            <a:off x="0" y="6211888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Bregnballe</a:t>
            </a:r>
            <a:r>
              <a:rPr lang="pl-PL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i in. 2011. Status of the </a:t>
            </a:r>
            <a:r>
              <a:rPr lang="pl-PL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breeding</a:t>
            </a:r>
            <a:r>
              <a:rPr lang="pl-PL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population</a:t>
            </a:r>
            <a:r>
              <a:rPr lang="pl-PL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of Great </a:t>
            </a:r>
            <a:r>
              <a:rPr lang="pl-PL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Cormorants</a:t>
            </a:r>
            <a:r>
              <a:rPr lang="pl-PL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Phalacrocorax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carbo</a:t>
            </a:r>
            <a:r>
              <a:rPr lang="pl-P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 the Western </a:t>
            </a:r>
            <a:r>
              <a:rPr lang="pl-PL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Palearctic</a:t>
            </a:r>
            <a:r>
              <a:rPr lang="pl-PL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in 2006. </a:t>
            </a:r>
            <a:endParaRPr lang="pl-PL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2290" name="Picture 2" descr="C:\Users\My\Desktop\Bez-nazwy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45126"/>
            <a:ext cx="4752528" cy="46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512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ig 1b_Great Cormorant Population_BSEFS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75" y="1190478"/>
            <a:ext cx="4152504" cy="46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0" y="16792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pl-PL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Populacja lęgowa </a:t>
            </a:r>
            <a:r>
              <a:rPr lang="pl-PL" sz="32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sinensis</a:t>
            </a:r>
            <a:r>
              <a:rPr lang="pl-PL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2006-2012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389" name="Picture 43" descr="http://www.helcom.fi/stc/images/blan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301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4" descr="http://www.helcom.fi/stc/images/blan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301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Prostokąt 45"/>
          <p:cNvSpPr/>
          <p:nvPr/>
        </p:nvSpPr>
        <p:spPr>
          <a:xfrm>
            <a:off x="0" y="6211888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Population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Development of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Baltic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Bird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Species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Great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Cormorant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(</a:t>
            </a:r>
            <a:r>
              <a:rPr lang="pl-P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Phalacrocorax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carbo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sinensis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);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Authors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C.Herrmann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T.Bregnballe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K.Larsson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I.Ojaste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V.Lilleleht</a:t>
            </a:r>
            <a:endParaRPr lang="pl-PL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074" name="Picture 2" descr="fig 1a_Great Cormorant Population_BSEFS2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72" y="1177296"/>
            <a:ext cx="4152504" cy="469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olny kształt 2"/>
          <p:cNvSpPr/>
          <p:nvPr/>
        </p:nvSpPr>
        <p:spPr>
          <a:xfrm>
            <a:off x="6136395" y="2192123"/>
            <a:ext cx="2644048" cy="3635800"/>
          </a:xfrm>
          <a:custGeom>
            <a:avLst/>
            <a:gdLst>
              <a:gd name="connsiteX0" fmla="*/ 1850834 w 2644048"/>
              <a:gd name="connsiteY0" fmla="*/ 44301 h 3635800"/>
              <a:gd name="connsiteX1" fmla="*/ 1795750 w 2644048"/>
              <a:gd name="connsiteY1" fmla="*/ 55318 h 3635800"/>
              <a:gd name="connsiteX2" fmla="*/ 1652530 w 2644048"/>
              <a:gd name="connsiteY2" fmla="*/ 33284 h 3635800"/>
              <a:gd name="connsiteX3" fmla="*/ 1244906 w 2644048"/>
              <a:gd name="connsiteY3" fmla="*/ 66335 h 3635800"/>
              <a:gd name="connsiteX4" fmla="*/ 1211856 w 2644048"/>
              <a:gd name="connsiteY4" fmla="*/ 77352 h 3635800"/>
              <a:gd name="connsiteX5" fmla="*/ 1145754 w 2644048"/>
              <a:gd name="connsiteY5" fmla="*/ 121419 h 3635800"/>
              <a:gd name="connsiteX6" fmla="*/ 1035586 w 2644048"/>
              <a:gd name="connsiteY6" fmla="*/ 187520 h 3635800"/>
              <a:gd name="connsiteX7" fmla="*/ 1002535 w 2644048"/>
              <a:gd name="connsiteY7" fmla="*/ 209554 h 3635800"/>
              <a:gd name="connsiteX8" fmla="*/ 969485 w 2644048"/>
              <a:gd name="connsiteY8" fmla="*/ 242605 h 3635800"/>
              <a:gd name="connsiteX9" fmla="*/ 903383 w 2644048"/>
              <a:gd name="connsiteY9" fmla="*/ 374807 h 3635800"/>
              <a:gd name="connsiteX10" fmla="*/ 892366 w 2644048"/>
              <a:gd name="connsiteY10" fmla="*/ 429891 h 3635800"/>
              <a:gd name="connsiteX11" fmla="*/ 870333 w 2644048"/>
              <a:gd name="connsiteY11" fmla="*/ 495993 h 3635800"/>
              <a:gd name="connsiteX12" fmla="*/ 892366 w 2644048"/>
              <a:gd name="connsiteY12" fmla="*/ 815482 h 3635800"/>
              <a:gd name="connsiteX13" fmla="*/ 903383 w 2644048"/>
              <a:gd name="connsiteY13" fmla="*/ 848532 h 3635800"/>
              <a:gd name="connsiteX14" fmla="*/ 892366 w 2644048"/>
              <a:gd name="connsiteY14" fmla="*/ 1542595 h 3635800"/>
              <a:gd name="connsiteX15" fmla="*/ 870333 w 2644048"/>
              <a:gd name="connsiteY15" fmla="*/ 1597679 h 3635800"/>
              <a:gd name="connsiteX16" fmla="*/ 859316 w 2644048"/>
              <a:gd name="connsiteY16" fmla="*/ 1630730 h 3635800"/>
              <a:gd name="connsiteX17" fmla="*/ 848299 w 2644048"/>
              <a:gd name="connsiteY17" fmla="*/ 1674797 h 3635800"/>
              <a:gd name="connsiteX18" fmla="*/ 771181 w 2644048"/>
              <a:gd name="connsiteY18" fmla="*/ 1773949 h 3635800"/>
              <a:gd name="connsiteX19" fmla="*/ 760164 w 2644048"/>
              <a:gd name="connsiteY19" fmla="*/ 1807000 h 3635800"/>
              <a:gd name="connsiteX20" fmla="*/ 705080 w 2644048"/>
              <a:gd name="connsiteY20" fmla="*/ 1873101 h 3635800"/>
              <a:gd name="connsiteX21" fmla="*/ 683046 w 2644048"/>
              <a:gd name="connsiteY21" fmla="*/ 1928185 h 3635800"/>
              <a:gd name="connsiteX22" fmla="*/ 649995 w 2644048"/>
              <a:gd name="connsiteY22" fmla="*/ 1950219 h 3635800"/>
              <a:gd name="connsiteX23" fmla="*/ 616945 w 2644048"/>
              <a:gd name="connsiteY23" fmla="*/ 1994287 h 3635800"/>
              <a:gd name="connsiteX24" fmla="*/ 583894 w 2644048"/>
              <a:gd name="connsiteY24" fmla="*/ 2027337 h 3635800"/>
              <a:gd name="connsiteX25" fmla="*/ 550844 w 2644048"/>
              <a:gd name="connsiteY25" fmla="*/ 2071405 h 3635800"/>
              <a:gd name="connsiteX26" fmla="*/ 517793 w 2644048"/>
              <a:gd name="connsiteY26" fmla="*/ 2104455 h 3635800"/>
              <a:gd name="connsiteX27" fmla="*/ 473725 w 2644048"/>
              <a:gd name="connsiteY27" fmla="*/ 2170557 h 3635800"/>
              <a:gd name="connsiteX28" fmla="*/ 451692 w 2644048"/>
              <a:gd name="connsiteY28" fmla="*/ 2203607 h 3635800"/>
              <a:gd name="connsiteX29" fmla="*/ 418641 w 2644048"/>
              <a:gd name="connsiteY29" fmla="*/ 2236658 h 3635800"/>
              <a:gd name="connsiteX30" fmla="*/ 374574 w 2644048"/>
              <a:gd name="connsiteY30" fmla="*/ 2313776 h 3635800"/>
              <a:gd name="connsiteX31" fmla="*/ 330506 w 2644048"/>
              <a:gd name="connsiteY31" fmla="*/ 2390894 h 3635800"/>
              <a:gd name="connsiteX32" fmla="*/ 286439 w 2644048"/>
              <a:gd name="connsiteY32" fmla="*/ 2456995 h 3635800"/>
              <a:gd name="connsiteX33" fmla="*/ 264405 w 2644048"/>
              <a:gd name="connsiteY33" fmla="*/ 2523096 h 3635800"/>
              <a:gd name="connsiteX34" fmla="*/ 253388 w 2644048"/>
              <a:gd name="connsiteY34" fmla="*/ 2556147 h 3635800"/>
              <a:gd name="connsiteX35" fmla="*/ 231354 w 2644048"/>
              <a:gd name="connsiteY35" fmla="*/ 2589197 h 3635800"/>
              <a:gd name="connsiteX36" fmla="*/ 209321 w 2644048"/>
              <a:gd name="connsiteY36" fmla="*/ 2644282 h 3635800"/>
              <a:gd name="connsiteX37" fmla="*/ 187287 w 2644048"/>
              <a:gd name="connsiteY37" fmla="*/ 2677332 h 3635800"/>
              <a:gd name="connsiteX38" fmla="*/ 165253 w 2644048"/>
              <a:gd name="connsiteY38" fmla="*/ 2721400 h 3635800"/>
              <a:gd name="connsiteX39" fmla="*/ 132203 w 2644048"/>
              <a:gd name="connsiteY39" fmla="*/ 2743434 h 3635800"/>
              <a:gd name="connsiteX40" fmla="*/ 121186 w 2644048"/>
              <a:gd name="connsiteY40" fmla="*/ 2776484 h 3635800"/>
              <a:gd name="connsiteX41" fmla="*/ 99152 w 2644048"/>
              <a:gd name="connsiteY41" fmla="*/ 2809535 h 3635800"/>
              <a:gd name="connsiteX42" fmla="*/ 88135 w 2644048"/>
              <a:gd name="connsiteY42" fmla="*/ 2864619 h 3635800"/>
              <a:gd name="connsiteX43" fmla="*/ 55085 w 2644048"/>
              <a:gd name="connsiteY43" fmla="*/ 2897670 h 3635800"/>
              <a:gd name="connsiteX44" fmla="*/ 0 w 2644048"/>
              <a:gd name="connsiteY44" fmla="*/ 3018855 h 3635800"/>
              <a:gd name="connsiteX45" fmla="*/ 11017 w 2644048"/>
              <a:gd name="connsiteY45" fmla="*/ 3239193 h 3635800"/>
              <a:gd name="connsiteX46" fmla="*/ 77118 w 2644048"/>
              <a:gd name="connsiteY46" fmla="*/ 3338344 h 3635800"/>
              <a:gd name="connsiteX47" fmla="*/ 88135 w 2644048"/>
              <a:gd name="connsiteY47" fmla="*/ 3371395 h 3635800"/>
              <a:gd name="connsiteX48" fmla="*/ 165253 w 2644048"/>
              <a:gd name="connsiteY48" fmla="*/ 3470547 h 3635800"/>
              <a:gd name="connsiteX49" fmla="*/ 209321 w 2644048"/>
              <a:gd name="connsiteY49" fmla="*/ 3503597 h 3635800"/>
              <a:gd name="connsiteX50" fmla="*/ 242371 w 2644048"/>
              <a:gd name="connsiteY50" fmla="*/ 3514614 h 3635800"/>
              <a:gd name="connsiteX51" fmla="*/ 297456 w 2644048"/>
              <a:gd name="connsiteY51" fmla="*/ 3547665 h 3635800"/>
              <a:gd name="connsiteX52" fmla="*/ 341523 w 2644048"/>
              <a:gd name="connsiteY52" fmla="*/ 3558682 h 3635800"/>
              <a:gd name="connsiteX53" fmla="*/ 385591 w 2644048"/>
              <a:gd name="connsiteY53" fmla="*/ 3580716 h 3635800"/>
              <a:gd name="connsiteX54" fmla="*/ 517793 w 2644048"/>
              <a:gd name="connsiteY54" fmla="*/ 3613766 h 3635800"/>
              <a:gd name="connsiteX55" fmla="*/ 638978 w 2644048"/>
              <a:gd name="connsiteY55" fmla="*/ 3624783 h 3635800"/>
              <a:gd name="connsiteX56" fmla="*/ 1156771 w 2644048"/>
              <a:gd name="connsiteY56" fmla="*/ 3635800 h 3635800"/>
              <a:gd name="connsiteX57" fmla="*/ 1233889 w 2644048"/>
              <a:gd name="connsiteY57" fmla="*/ 3624783 h 3635800"/>
              <a:gd name="connsiteX58" fmla="*/ 1277957 w 2644048"/>
              <a:gd name="connsiteY58" fmla="*/ 3602749 h 3635800"/>
              <a:gd name="connsiteX59" fmla="*/ 1322024 w 2644048"/>
              <a:gd name="connsiteY59" fmla="*/ 3591732 h 3635800"/>
              <a:gd name="connsiteX60" fmla="*/ 1355075 w 2644048"/>
              <a:gd name="connsiteY60" fmla="*/ 3558682 h 3635800"/>
              <a:gd name="connsiteX61" fmla="*/ 1421176 w 2644048"/>
              <a:gd name="connsiteY61" fmla="*/ 3536648 h 3635800"/>
              <a:gd name="connsiteX62" fmla="*/ 1476260 w 2644048"/>
              <a:gd name="connsiteY62" fmla="*/ 3470547 h 3635800"/>
              <a:gd name="connsiteX63" fmla="*/ 1509311 w 2644048"/>
              <a:gd name="connsiteY63" fmla="*/ 3426479 h 3635800"/>
              <a:gd name="connsiteX64" fmla="*/ 1542362 w 2644048"/>
              <a:gd name="connsiteY64" fmla="*/ 3349361 h 3635800"/>
              <a:gd name="connsiteX65" fmla="*/ 1564395 w 2644048"/>
              <a:gd name="connsiteY65" fmla="*/ 3316311 h 3635800"/>
              <a:gd name="connsiteX66" fmla="*/ 1597446 w 2644048"/>
              <a:gd name="connsiteY66" fmla="*/ 3217159 h 3635800"/>
              <a:gd name="connsiteX67" fmla="*/ 1608463 w 2644048"/>
              <a:gd name="connsiteY67" fmla="*/ 3184108 h 3635800"/>
              <a:gd name="connsiteX68" fmla="*/ 1630497 w 2644048"/>
              <a:gd name="connsiteY68" fmla="*/ 3151058 h 3635800"/>
              <a:gd name="connsiteX69" fmla="*/ 1641513 w 2644048"/>
              <a:gd name="connsiteY69" fmla="*/ 3095973 h 3635800"/>
              <a:gd name="connsiteX70" fmla="*/ 1663547 w 2644048"/>
              <a:gd name="connsiteY70" fmla="*/ 2886653 h 3635800"/>
              <a:gd name="connsiteX71" fmla="*/ 1696598 w 2644048"/>
              <a:gd name="connsiteY71" fmla="*/ 2809535 h 3635800"/>
              <a:gd name="connsiteX72" fmla="*/ 1718632 w 2644048"/>
              <a:gd name="connsiteY72" fmla="*/ 2776484 h 3635800"/>
              <a:gd name="connsiteX73" fmla="*/ 1784733 w 2644048"/>
              <a:gd name="connsiteY73" fmla="*/ 2666316 h 3635800"/>
              <a:gd name="connsiteX74" fmla="*/ 1806766 w 2644048"/>
              <a:gd name="connsiteY74" fmla="*/ 2633265 h 3635800"/>
              <a:gd name="connsiteX75" fmla="*/ 1839817 w 2644048"/>
              <a:gd name="connsiteY75" fmla="*/ 2600214 h 3635800"/>
              <a:gd name="connsiteX76" fmla="*/ 1872868 w 2644048"/>
              <a:gd name="connsiteY76" fmla="*/ 2556147 h 3635800"/>
              <a:gd name="connsiteX77" fmla="*/ 1894901 w 2644048"/>
              <a:gd name="connsiteY77" fmla="*/ 2523096 h 3635800"/>
              <a:gd name="connsiteX78" fmla="*/ 1927952 w 2644048"/>
              <a:gd name="connsiteY78" fmla="*/ 2501063 h 3635800"/>
              <a:gd name="connsiteX79" fmla="*/ 1983036 w 2644048"/>
              <a:gd name="connsiteY79" fmla="*/ 2434961 h 3635800"/>
              <a:gd name="connsiteX80" fmla="*/ 2016087 w 2644048"/>
              <a:gd name="connsiteY80" fmla="*/ 2390894 h 3635800"/>
              <a:gd name="connsiteX81" fmla="*/ 2038121 w 2644048"/>
              <a:gd name="connsiteY81" fmla="*/ 2357843 h 3635800"/>
              <a:gd name="connsiteX82" fmla="*/ 2071171 w 2644048"/>
              <a:gd name="connsiteY82" fmla="*/ 2335810 h 3635800"/>
              <a:gd name="connsiteX83" fmla="*/ 2093205 w 2644048"/>
              <a:gd name="connsiteY83" fmla="*/ 2291742 h 3635800"/>
              <a:gd name="connsiteX84" fmla="*/ 2181340 w 2644048"/>
              <a:gd name="connsiteY84" fmla="*/ 2203607 h 3635800"/>
              <a:gd name="connsiteX85" fmla="*/ 2225407 w 2644048"/>
              <a:gd name="connsiteY85" fmla="*/ 2159540 h 3635800"/>
              <a:gd name="connsiteX86" fmla="*/ 2291509 w 2644048"/>
              <a:gd name="connsiteY86" fmla="*/ 2082422 h 3635800"/>
              <a:gd name="connsiteX87" fmla="*/ 2302525 w 2644048"/>
              <a:gd name="connsiteY87" fmla="*/ 2049371 h 3635800"/>
              <a:gd name="connsiteX88" fmla="*/ 2346593 w 2644048"/>
              <a:gd name="connsiteY88" fmla="*/ 2016320 h 3635800"/>
              <a:gd name="connsiteX89" fmla="*/ 2390660 w 2644048"/>
              <a:gd name="connsiteY89" fmla="*/ 1972253 h 3635800"/>
              <a:gd name="connsiteX90" fmla="*/ 2434728 w 2644048"/>
              <a:gd name="connsiteY90" fmla="*/ 1895135 h 3635800"/>
              <a:gd name="connsiteX91" fmla="*/ 2467778 w 2644048"/>
              <a:gd name="connsiteY91" fmla="*/ 1862084 h 3635800"/>
              <a:gd name="connsiteX92" fmla="*/ 2511846 w 2644048"/>
              <a:gd name="connsiteY92" fmla="*/ 1773949 h 3635800"/>
              <a:gd name="connsiteX93" fmla="*/ 2566930 w 2644048"/>
              <a:gd name="connsiteY93" fmla="*/ 1685814 h 3635800"/>
              <a:gd name="connsiteX94" fmla="*/ 2588964 w 2644048"/>
              <a:gd name="connsiteY94" fmla="*/ 1630730 h 3635800"/>
              <a:gd name="connsiteX95" fmla="*/ 2610998 w 2644048"/>
              <a:gd name="connsiteY95" fmla="*/ 1586663 h 3635800"/>
              <a:gd name="connsiteX96" fmla="*/ 2644048 w 2644048"/>
              <a:gd name="connsiteY96" fmla="*/ 1223106 h 3635800"/>
              <a:gd name="connsiteX97" fmla="*/ 2633032 w 2644048"/>
              <a:gd name="connsiteY97" fmla="*/ 881583 h 3635800"/>
              <a:gd name="connsiteX98" fmla="*/ 2622015 w 2644048"/>
              <a:gd name="connsiteY98" fmla="*/ 848532 h 3635800"/>
              <a:gd name="connsiteX99" fmla="*/ 2610998 w 2644048"/>
              <a:gd name="connsiteY99" fmla="*/ 771414 h 3635800"/>
              <a:gd name="connsiteX100" fmla="*/ 2566930 w 2644048"/>
              <a:gd name="connsiteY100" fmla="*/ 661246 h 3635800"/>
              <a:gd name="connsiteX101" fmla="*/ 2533880 w 2644048"/>
              <a:gd name="connsiteY101" fmla="*/ 573111 h 3635800"/>
              <a:gd name="connsiteX102" fmla="*/ 2522863 w 2644048"/>
              <a:gd name="connsiteY102" fmla="*/ 540060 h 3635800"/>
              <a:gd name="connsiteX103" fmla="*/ 2445745 w 2644048"/>
              <a:gd name="connsiteY103" fmla="*/ 429891 h 3635800"/>
              <a:gd name="connsiteX104" fmla="*/ 2412694 w 2644048"/>
              <a:gd name="connsiteY104" fmla="*/ 396841 h 3635800"/>
              <a:gd name="connsiteX105" fmla="*/ 2390660 w 2644048"/>
              <a:gd name="connsiteY105" fmla="*/ 352773 h 3635800"/>
              <a:gd name="connsiteX106" fmla="*/ 2357610 w 2644048"/>
              <a:gd name="connsiteY106" fmla="*/ 330740 h 3635800"/>
              <a:gd name="connsiteX107" fmla="*/ 2291509 w 2644048"/>
              <a:gd name="connsiteY107" fmla="*/ 264638 h 3635800"/>
              <a:gd name="connsiteX108" fmla="*/ 2214391 w 2644048"/>
              <a:gd name="connsiteY108" fmla="*/ 198537 h 3635800"/>
              <a:gd name="connsiteX109" fmla="*/ 2148289 w 2644048"/>
              <a:gd name="connsiteY109" fmla="*/ 154470 h 3635800"/>
              <a:gd name="connsiteX110" fmla="*/ 2115239 w 2644048"/>
              <a:gd name="connsiteY110" fmla="*/ 143453 h 3635800"/>
              <a:gd name="connsiteX111" fmla="*/ 2082188 w 2644048"/>
              <a:gd name="connsiteY111" fmla="*/ 121419 h 3635800"/>
              <a:gd name="connsiteX112" fmla="*/ 1983036 w 2644048"/>
              <a:gd name="connsiteY112" fmla="*/ 88369 h 3635800"/>
              <a:gd name="connsiteX113" fmla="*/ 1949986 w 2644048"/>
              <a:gd name="connsiteY113" fmla="*/ 77352 h 3635800"/>
              <a:gd name="connsiteX114" fmla="*/ 1718632 w 2644048"/>
              <a:gd name="connsiteY114" fmla="*/ 55318 h 3635800"/>
              <a:gd name="connsiteX115" fmla="*/ 1674564 w 2644048"/>
              <a:gd name="connsiteY115" fmla="*/ 44301 h 3635800"/>
              <a:gd name="connsiteX116" fmla="*/ 1575412 w 2644048"/>
              <a:gd name="connsiteY116" fmla="*/ 234 h 363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2644048" h="3635800">
                <a:moveTo>
                  <a:pt x="1850834" y="44301"/>
                </a:moveTo>
                <a:cubicBezTo>
                  <a:pt x="1832473" y="47973"/>
                  <a:pt x="1814475" y="55318"/>
                  <a:pt x="1795750" y="55318"/>
                </a:cubicBezTo>
                <a:cubicBezTo>
                  <a:pt x="1755732" y="55318"/>
                  <a:pt x="1694463" y="41671"/>
                  <a:pt x="1652530" y="33284"/>
                </a:cubicBezTo>
                <a:cubicBezTo>
                  <a:pt x="1564997" y="36526"/>
                  <a:pt x="1359007" y="28300"/>
                  <a:pt x="1244906" y="66335"/>
                </a:cubicBezTo>
                <a:cubicBezTo>
                  <a:pt x="1233889" y="70007"/>
                  <a:pt x="1222007" y="71712"/>
                  <a:pt x="1211856" y="77352"/>
                </a:cubicBezTo>
                <a:cubicBezTo>
                  <a:pt x="1188707" y="90212"/>
                  <a:pt x="1169440" y="109576"/>
                  <a:pt x="1145754" y="121419"/>
                </a:cubicBezTo>
                <a:cubicBezTo>
                  <a:pt x="1078002" y="155296"/>
                  <a:pt x="1115351" y="134344"/>
                  <a:pt x="1035586" y="187520"/>
                </a:cubicBezTo>
                <a:cubicBezTo>
                  <a:pt x="1024569" y="194865"/>
                  <a:pt x="1011898" y="200191"/>
                  <a:pt x="1002535" y="209554"/>
                </a:cubicBezTo>
                <a:cubicBezTo>
                  <a:pt x="991518" y="220571"/>
                  <a:pt x="979050" y="230307"/>
                  <a:pt x="969485" y="242605"/>
                </a:cubicBezTo>
                <a:cubicBezTo>
                  <a:pt x="934488" y="287601"/>
                  <a:pt x="914536" y="319042"/>
                  <a:pt x="903383" y="374807"/>
                </a:cubicBezTo>
                <a:cubicBezTo>
                  <a:pt x="899711" y="393168"/>
                  <a:pt x="897293" y="411826"/>
                  <a:pt x="892366" y="429891"/>
                </a:cubicBezTo>
                <a:cubicBezTo>
                  <a:pt x="886255" y="452298"/>
                  <a:pt x="870333" y="495993"/>
                  <a:pt x="870333" y="495993"/>
                </a:cubicBezTo>
                <a:cubicBezTo>
                  <a:pt x="874300" y="583276"/>
                  <a:pt x="872556" y="716428"/>
                  <a:pt x="892366" y="815482"/>
                </a:cubicBezTo>
                <a:cubicBezTo>
                  <a:pt x="894643" y="826869"/>
                  <a:pt x="899711" y="837515"/>
                  <a:pt x="903383" y="848532"/>
                </a:cubicBezTo>
                <a:cubicBezTo>
                  <a:pt x="899711" y="1079886"/>
                  <a:pt x="902564" y="1311436"/>
                  <a:pt x="892366" y="1542595"/>
                </a:cubicBezTo>
                <a:cubicBezTo>
                  <a:pt x="891494" y="1562351"/>
                  <a:pt x="877277" y="1579162"/>
                  <a:pt x="870333" y="1597679"/>
                </a:cubicBezTo>
                <a:cubicBezTo>
                  <a:pt x="866255" y="1608553"/>
                  <a:pt x="862506" y="1619564"/>
                  <a:pt x="859316" y="1630730"/>
                </a:cubicBezTo>
                <a:cubicBezTo>
                  <a:pt x="855156" y="1645289"/>
                  <a:pt x="855070" y="1661254"/>
                  <a:pt x="848299" y="1674797"/>
                </a:cubicBezTo>
                <a:cubicBezTo>
                  <a:pt x="821942" y="1727511"/>
                  <a:pt x="807453" y="1737678"/>
                  <a:pt x="771181" y="1773949"/>
                </a:cubicBezTo>
                <a:cubicBezTo>
                  <a:pt x="767509" y="1784966"/>
                  <a:pt x="765358" y="1796613"/>
                  <a:pt x="760164" y="1807000"/>
                </a:cubicBezTo>
                <a:cubicBezTo>
                  <a:pt x="744827" y="1837673"/>
                  <a:pt x="729442" y="1848738"/>
                  <a:pt x="705080" y="1873101"/>
                </a:cubicBezTo>
                <a:cubicBezTo>
                  <a:pt x="697735" y="1891462"/>
                  <a:pt x="694541" y="1912093"/>
                  <a:pt x="683046" y="1928185"/>
                </a:cubicBezTo>
                <a:cubicBezTo>
                  <a:pt x="675350" y="1938959"/>
                  <a:pt x="659358" y="1940856"/>
                  <a:pt x="649995" y="1950219"/>
                </a:cubicBezTo>
                <a:cubicBezTo>
                  <a:pt x="637012" y="1963203"/>
                  <a:pt x="628894" y="1980346"/>
                  <a:pt x="616945" y="1994287"/>
                </a:cubicBezTo>
                <a:cubicBezTo>
                  <a:pt x="606806" y="2006116"/>
                  <a:pt x="594033" y="2015508"/>
                  <a:pt x="583894" y="2027337"/>
                </a:cubicBezTo>
                <a:cubicBezTo>
                  <a:pt x="571945" y="2041278"/>
                  <a:pt x="562793" y="2057464"/>
                  <a:pt x="550844" y="2071405"/>
                </a:cubicBezTo>
                <a:cubicBezTo>
                  <a:pt x="540705" y="2083234"/>
                  <a:pt x="527358" y="2092157"/>
                  <a:pt x="517793" y="2104455"/>
                </a:cubicBezTo>
                <a:cubicBezTo>
                  <a:pt x="501535" y="2125358"/>
                  <a:pt x="488414" y="2148523"/>
                  <a:pt x="473725" y="2170557"/>
                </a:cubicBezTo>
                <a:cubicBezTo>
                  <a:pt x="466381" y="2181574"/>
                  <a:pt x="461054" y="2194245"/>
                  <a:pt x="451692" y="2203607"/>
                </a:cubicBezTo>
                <a:lnTo>
                  <a:pt x="418641" y="2236658"/>
                </a:lnTo>
                <a:cubicBezTo>
                  <a:pt x="400808" y="2307988"/>
                  <a:pt x="421455" y="2257518"/>
                  <a:pt x="374574" y="2313776"/>
                </a:cubicBezTo>
                <a:cubicBezTo>
                  <a:pt x="347350" y="2346445"/>
                  <a:pt x="353599" y="2352405"/>
                  <a:pt x="330506" y="2390894"/>
                </a:cubicBezTo>
                <a:cubicBezTo>
                  <a:pt x="316882" y="2413601"/>
                  <a:pt x="294813" y="2431873"/>
                  <a:pt x="286439" y="2456995"/>
                </a:cubicBezTo>
                <a:lnTo>
                  <a:pt x="264405" y="2523096"/>
                </a:lnTo>
                <a:cubicBezTo>
                  <a:pt x="260733" y="2534113"/>
                  <a:pt x="259830" y="2546485"/>
                  <a:pt x="253388" y="2556147"/>
                </a:cubicBezTo>
                <a:cubicBezTo>
                  <a:pt x="246043" y="2567164"/>
                  <a:pt x="237275" y="2577354"/>
                  <a:pt x="231354" y="2589197"/>
                </a:cubicBezTo>
                <a:cubicBezTo>
                  <a:pt x="222510" y="2606885"/>
                  <a:pt x="218165" y="2626594"/>
                  <a:pt x="209321" y="2644282"/>
                </a:cubicBezTo>
                <a:cubicBezTo>
                  <a:pt x="203400" y="2656125"/>
                  <a:pt x="193856" y="2665836"/>
                  <a:pt x="187287" y="2677332"/>
                </a:cubicBezTo>
                <a:cubicBezTo>
                  <a:pt x="179139" y="2691591"/>
                  <a:pt x="175767" y="2708783"/>
                  <a:pt x="165253" y="2721400"/>
                </a:cubicBezTo>
                <a:cubicBezTo>
                  <a:pt x="156777" y="2731572"/>
                  <a:pt x="143220" y="2736089"/>
                  <a:pt x="132203" y="2743434"/>
                </a:cubicBezTo>
                <a:cubicBezTo>
                  <a:pt x="128531" y="2754451"/>
                  <a:pt x="126379" y="2766097"/>
                  <a:pt x="121186" y="2776484"/>
                </a:cubicBezTo>
                <a:cubicBezTo>
                  <a:pt x="115264" y="2788327"/>
                  <a:pt x="103801" y="2797137"/>
                  <a:pt x="99152" y="2809535"/>
                </a:cubicBezTo>
                <a:cubicBezTo>
                  <a:pt x="92577" y="2827068"/>
                  <a:pt x="96509" y="2847871"/>
                  <a:pt x="88135" y="2864619"/>
                </a:cubicBezTo>
                <a:cubicBezTo>
                  <a:pt x="81167" y="2878554"/>
                  <a:pt x="63450" y="2884526"/>
                  <a:pt x="55085" y="2897670"/>
                </a:cubicBezTo>
                <a:cubicBezTo>
                  <a:pt x="20602" y="2951858"/>
                  <a:pt x="16179" y="2970319"/>
                  <a:pt x="0" y="3018855"/>
                </a:cubicBezTo>
                <a:cubicBezTo>
                  <a:pt x="3672" y="3092301"/>
                  <a:pt x="-2871" y="3166978"/>
                  <a:pt x="11017" y="3239193"/>
                </a:cubicBezTo>
                <a:cubicBezTo>
                  <a:pt x="26039" y="3317306"/>
                  <a:pt x="58591" y="3282763"/>
                  <a:pt x="77118" y="3338344"/>
                </a:cubicBezTo>
                <a:cubicBezTo>
                  <a:pt x="80790" y="3349361"/>
                  <a:pt x="82495" y="3361243"/>
                  <a:pt x="88135" y="3371395"/>
                </a:cubicBezTo>
                <a:cubicBezTo>
                  <a:pt x="110737" y="3412078"/>
                  <a:pt x="131193" y="3441352"/>
                  <a:pt x="165253" y="3470547"/>
                </a:cubicBezTo>
                <a:cubicBezTo>
                  <a:pt x="179194" y="3482496"/>
                  <a:pt x="193379" y="3494487"/>
                  <a:pt x="209321" y="3503597"/>
                </a:cubicBezTo>
                <a:cubicBezTo>
                  <a:pt x="219404" y="3509358"/>
                  <a:pt x="231984" y="3509421"/>
                  <a:pt x="242371" y="3514614"/>
                </a:cubicBezTo>
                <a:cubicBezTo>
                  <a:pt x="261524" y="3524190"/>
                  <a:pt x="277888" y="3538968"/>
                  <a:pt x="297456" y="3547665"/>
                </a:cubicBezTo>
                <a:cubicBezTo>
                  <a:pt x="311292" y="3553814"/>
                  <a:pt x="327346" y="3553366"/>
                  <a:pt x="341523" y="3558682"/>
                </a:cubicBezTo>
                <a:cubicBezTo>
                  <a:pt x="356900" y="3564449"/>
                  <a:pt x="370342" y="3574617"/>
                  <a:pt x="385591" y="3580716"/>
                </a:cubicBezTo>
                <a:cubicBezTo>
                  <a:pt x="436203" y="3600960"/>
                  <a:pt x="464061" y="3607444"/>
                  <a:pt x="517793" y="3613766"/>
                </a:cubicBezTo>
                <a:cubicBezTo>
                  <a:pt x="558077" y="3618505"/>
                  <a:pt x="598441" y="3623385"/>
                  <a:pt x="638978" y="3624783"/>
                </a:cubicBezTo>
                <a:cubicBezTo>
                  <a:pt x="811512" y="3630733"/>
                  <a:pt x="984173" y="3632128"/>
                  <a:pt x="1156771" y="3635800"/>
                </a:cubicBezTo>
                <a:cubicBezTo>
                  <a:pt x="1182477" y="3632128"/>
                  <a:pt x="1208837" y="3631615"/>
                  <a:pt x="1233889" y="3624783"/>
                </a:cubicBezTo>
                <a:cubicBezTo>
                  <a:pt x="1249733" y="3620462"/>
                  <a:pt x="1262580" y="3608516"/>
                  <a:pt x="1277957" y="3602749"/>
                </a:cubicBezTo>
                <a:cubicBezTo>
                  <a:pt x="1292134" y="3597433"/>
                  <a:pt x="1307335" y="3595404"/>
                  <a:pt x="1322024" y="3591732"/>
                </a:cubicBezTo>
                <a:cubicBezTo>
                  <a:pt x="1333041" y="3580715"/>
                  <a:pt x="1341455" y="3566248"/>
                  <a:pt x="1355075" y="3558682"/>
                </a:cubicBezTo>
                <a:cubicBezTo>
                  <a:pt x="1375378" y="3547403"/>
                  <a:pt x="1421176" y="3536648"/>
                  <a:pt x="1421176" y="3536648"/>
                </a:cubicBezTo>
                <a:cubicBezTo>
                  <a:pt x="1472615" y="3485209"/>
                  <a:pt x="1437915" y="3524231"/>
                  <a:pt x="1476260" y="3470547"/>
                </a:cubicBezTo>
                <a:cubicBezTo>
                  <a:pt x="1486932" y="3455605"/>
                  <a:pt x="1499579" y="3442050"/>
                  <a:pt x="1509311" y="3426479"/>
                </a:cubicBezTo>
                <a:cubicBezTo>
                  <a:pt x="1566619" y="3334788"/>
                  <a:pt x="1504881" y="3424323"/>
                  <a:pt x="1542362" y="3349361"/>
                </a:cubicBezTo>
                <a:cubicBezTo>
                  <a:pt x="1548283" y="3337518"/>
                  <a:pt x="1559018" y="3328410"/>
                  <a:pt x="1564395" y="3316311"/>
                </a:cubicBezTo>
                <a:cubicBezTo>
                  <a:pt x="1564397" y="3316307"/>
                  <a:pt x="1591937" y="3233686"/>
                  <a:pt x="1597446" y="3217159"/>
                </a:cubicBezTo>
                <a:cubicBezTo>
                  <a:pt x="1601118" y="3206142"/>
                  <a:pt x="1602021" y="3193770"/>
                  <a:pt x="1608463" y="3184108"/>
                </a:cubicBezTo>
                <a:lnTo>
                  <a:pt x="1630497" y="3151058"/>
                </a:lnTo>
                <a:cubicBezTo>
                  <a:pt x="1634169" y="3132696"/>
                  <a:pt x="1639190" y="3114554"/>
                  <a:pt x="1641513" y="3095973"/>
                </a:cubicBezTo>
                <a:cubicBezTo>
                  <a:pt x="1650215" y="3026356"/>
                  <a:pt x="1641361" y="2953212"/>
                  <a:pt x="1663547" y="2886653"/>
                </a:cubicBezTo>
                <a:cubicBezTo>
                  <a:pt x="1675907" y="2849573"/>
                  <a:pt x="1674815" y="2847654"/>
                  <a:pt x="1696598" y="2809535"/>
                </a:cubicBezTo>
                <a:cubicBezTo>
                  <a:pt x="1703167" y="2798039"/>
                  <a:pt x="1712063" y="2787980"/>
                  <a:pt x="1718632" y="2776484"/>
                </a:cubicBezTo>
                <a:cubicBezTo>
                  <a:pt x="1786390" y="2657907"/>
                  <a:pt x="1676921" y="2828035"/>
                  <a:pt x="1784733" y="2666316"/>
                </a:cubicBezTo>
                <a:cubicBezTo>
                  <a:pt x="1792078" y="2655299"/>
                  <a:pt x="1797403" y="2642628"/>
                  <a:pt x="1806766" y="2633265"/>
                </a:cubicBezTo>
                <a:cubicBezTo>
                  <a:pt x="1817783" y="2622248"/>
                  <a:pt x="1829677" y="2612043"/>
                  <a:pt x="1839817" y="2600214"/>
                </a:cubicBezTo>
                <a:cubicBezTo>
                  <a:pt x="1851767" y="2586273"/>
                  <a:pt x="1862196" y="2571088"/>
                  <a:pt x="1872868" y="2556147"/>
                </a:cubicBezTo>
                <a:cubicBezTo>
                  <a:pt x="1880564" y="2545373"/>
                  <a:pt x="1885538" y="2532459"/>
                  <a:pt x="1894901" y="2523096"/>
                </a:cubicBezTo>
                <a:cubicBezTo>
                  <a:pt x="1904264" y="2513733"/>
                  <a:pt x="1916935" y="2508407"/>
                  <a:pt x="1927952" y="2501063"/>
                </a:cubicBezTo>
                <a:cubicBezTo>
                  <a:pt x="1976648" y="2428020"/>
                  <a:pt x="1919421" y="2509179"/>
                  <a:pt x="1983036" y="2434961"/>
                </a:cubicBezTo>
                <a:cubicBezTo>
                  <a:pt x="1994985" y="2421020"/>
                  <a:pt x="2005415" y="2405835"/>
                  <a:pt x="2016087" y="2390894"/>
                </a:cubicBezTo>
                <a:cubicBezTo>
                  <a:pt x="2023783" y="2380120"/>
                  <a:pt x="2028758" y="2367206"/>
                  <a:pt x="2038121" y="2357843"/>
                </a:cubicBezTo>
                <a:cubicBezTo>
                  <a:pt x="2047483" y="2348481"/>
                  <a:pt x="2060154" y="2343154"/>
                  <a:pt x="2071171" y="2335810"/>
                </a:cubicBezTo>
                <a:cubicBezTo>
                  <a:pt x="2078516" y="2321121"/>
                  <a:pt x="2082691" y="2304359"/>
                  <a:pt x="2093205" y="2291742"/>
                </a:cubicBezTo>
                <a:cubicBezTo>
                  <a:pt x="2119803" y="2259825"/>
                  <a:pt x="2151962" y="2232985"/>
                  <a:pt x="2181340" y="2203607"/>
                </a:cubicBezTo>
                <a:cubicBezTo>
                  <a:pt x="2196029" y="2188918"/>
                  <a:pt x="2212943" y="2176159"/>
                  <a:pt x="2225407" y="2159540"/>
                </a:cubicBezTo>
                <a:cubicBezTo>
                  <a:pt x="2267806" y="2103008"/>
                  <a:pt x="2245474" y="2128455"/>
                  <a:pt x="2291509" y="2082422"/>
                </a:cubicBezTo>
                <a:cubicBezTo>
                  <a:pt x="2295181" y="2071405"/>
                  <a:pt x="2295091" y="2058292"/>
                  <a:pt x="2302525" y="2049371"/>
                </a:cubicBezTo>
                <a:cubicBezTo>
                  <a:pt x="2314280" y="2035265"/>
                  <a:pt x="2332774" y="2028411"/>
                  <a:pt x="2346593" y="2016320"/>
                </a:cubicBezTo>
                <a:cubicBezTo>
                  <a:pt x="2362227" y="2002641"/>
                  <a:pt x="2375971" y="1986942"/>
                  <a:pt x="2390660" y="1972253"/>
                </a:cubicBezTo>
                <a:cubicBezTo>
                  <a:pt x="2405183" y="1928684"/>
                  <a:pt x="2398347" y="1937580"/>
                  <a:pt x="2434728" y="1895135"/>
                </a:cubicBezTo>
                <a:cubicBezTo>
                  <a:pt x="2444867" y="1883306"/>
                  <a:pt x="2459413" y="1875228"/>
                  <a:pt x="2467778" y="1862084"/>
                </a:cubicBezTo>
                <a:cubicBezTo>
                  <a:pt x="2485412" y="1834373"/>
                  <a:pt x="2493626" y="1801278"/>
                  <a:pt x="2511846" y="1773949"/>
                </a:cubicBezTo>
                <a:cubicBezTo>
                  <a:pt x="2529330" y="1747724"/>
                  <a:pt x="2553637" y="1712401"/>
                  <a:pt x="2566930" y="1685814"/>
                </a:cubicBezTo>
                <a:cubicBezTo>
                  <a:pt x="2575774" y="1668126"/>
                  <a:pt x="2580932" y="1648801"/>
                  <a:pt x="2588964" y="1630730"/>
                </a:cubicBezTo>
                <a:cubicBezTo>
                  <a:pt x="2595634" y="1615723"/>
                  <a:pt x="2603653" y="1601352"/>
                  <a:pt x="2610998" y="1586663"/>
                </a:cubicBezTo>
                <a:cubicBezTo>
                  <a:pt x="2649612" y="1393593"/>
                  <a:pt x="2631405" y="1513909"/>
                  <a:pt x="2644048" y="1223106"/>
                </a:cubicBezTo>
                <a:cubicBezTo>
                  <a:pt x="2640376" y="1109265"/>
                  <a:pt x="2639720" y="995287"/>
                  <a:pt x="2633032" y="881583"/>
                </a:cubicBezTo>
                <a:cubicBezTo>
                  <a:pt x="2632350" y="869990"/>
                  <a:pt x="2624293" y="859919"/>
                  <a:pt x="2622015" y="848532"/>
                </a:cubicBezTo>
                <a:cubicBezTo>
                  <a:pt x="2616922" y="823069"/>
                  <a:pt x="2618325" y="796326"/>
                  <a:pt x="2610998" y="771414"/>
                </a:cubicBezTo>
                <a:cubicBezTo>
                  <a:pt x="2599838" y="733470"/>
                  <a:pt x="2576523" y="699617"/>
                  <a:pt x="2566930" y="661246"/>
                </a:cubicBezTo>
                <a:cubicBezTo>
                  <a:pt x="2546618" y="580000"/>
                  <a:pt x="2568445" y="653765"/>
                  <a:pt x="2533880" y="573111"/>
                </a:cubicBezTo>
                <a:cubicBezTo>
                  <a:pt x="2529306" y="562437"/>
                  <a:pt x="2528503" y="550212"/>
                  <a:pt x="2522863" y="540060"/>
                </a:cubicBezTo>
                <a:cubicBezTo>
                  <a:pt x="2512888" y="522106"/>
                  <a:pt x="2463982" y="451167"/>
                  <a:pt x="2445745" y="429891"/>
                </a:cubicBezTo>
                <a:cubicBezTo>
                  <a:pt x="2435606" y="418062"/>
                  <a:pt x="2423711" y="407858"/>
                  <a:pt x="2412694" y="396841"/>
                </a:cubicBezTo>
                <a:cubicBezTo>
                  <a:pt x="2405349" y="382152"/>
                  <a:pt x="2401174" y="365390"/>
                  <a:pt x="2390660" y="352773"/>
                </a:cubicBezTo>
                <a:cubicBezTo>
                  <a:pt x="2382184" y="342601"/>
                  <a:pt x="2367506" y="339536"/>
                  <a:pt x="2357610" y="330740"/>
                </a:cubicBezTo>
                <a:cubicBezTo>
                  <a:pt x="2334320" y="310038"/>
                  <a:pt x="2313543" y="286672"/>
                  <a:pt x="2291509" y="264638"/>
                </a:cubicBezTo>
                <a:cubicBezTo>
                  <a:pt x="2253477" y="226606"/>
                  <a:pt x="2261491" y="231507"/>
                  <a:pt x="2214391" y="198537"/>
                </a:cubicBezTo>
                <a:cubicBezTo>
                  <a:pt x="2192697" y="183351"/>
                  <a:pt x="2173411" y="162844"/>
                  <a:pt x="2148289" y="154470"/>
                </a:cubicBezTo>
                <a:cubicBezTo>
                  <a:pt x="2137272" y="150798"/>
                  <a:pt x="2125626" y="148646"/>
                  <a:pt x="2115239" y="143453"/>
                </a:cubicBezTo>
                <a:cubicBezTo>
                  <a:pt x="2103396" y="137531"/>
                  <a:pt x="2094288" y="126797"/>
                  <a:pt x="2082188" y="121419"/>
                </a:cubicBezTo>
                <a:cubicBezTo>
                  <a:pt x="2082158" y="121405"/>
                  <a:pt x="1999577" y="93883"/>
                  <a:pt x="1983036" y="88369"/>
                </a:cubicBezTo>
                <a:cubicBezTo>
                  <a:pt x="1972019" y="84697"/>
                  <a:pt x="1961528" y="78634"/>
                  <a:pt x="1949986" y="77352"/>
                </a:cubicBezTo>
                <a:cubicBezTo>
                  <a:pt x="1806884" y="61452"/>
                  <a:pt x="1883973" y="69097"/>
                  <a:pt x="1718632" y="55318"/>
                </a:cubicBezTo>
                <a:cubicBezTo>
                  <a:pt x="1703943" y="51646"/>
                  <a:pt x="1688107" y="51072"/>
                  <a:pt x="1674564" y="44301"/>
                </a:cubicBezTo>
                <a:cubicBezTo>
                  <a:pt x="1574207" y="-5877"/>
                  <a:pt x="1645382" y="234"/>
                  <a:pt x="1575412" y="234"/>
                </a:cubicBezTo>
              </a:path>
            </a:pathLst>
          </a:custGeom>
          <a:solidFill>
            <a:srgbClr val="00B050">
              <a:alpha val="28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Dowolny kształt 3"/>
          <p:cNvSpPr/>
          <p:nvPr/>
        </p:nvSpPr>
        <p:spPr>
          <a:xfrm>
            <a:off x="4990641" y="2192357"/>
            <a:ext cx="2005070" cy="3393195"/>
          </a:xfrm>
          <a:custGeom>
            <a:avLst/>
            <a:gdLst>
              <a:gd name="connsiteX0" fmla="*/ 1443210 w 2005070"/>
              <a:gd name="connsiteY0" fmla="*/ 0 h 3393195"/>
              <a:gd name="connsiteX1" fmla="*/ 1377108 w 2005070"/>
              <a:gd name="connsiteY1" fmla="*/ 11016 h 3393195"/>
              <a:gd name="connsiteX2" fmla="*/ 1344058 w 2005070"/>
              <a:gd name="connsiteY2" fmla="*/ 22033 h 3393195"/>
              <a:gd name="connsiteX3" fmla="*/ 1255923 w 2005070"/>
              <a:gd name="connsiteY3" fmla="*/ 33050 h 3393195"/>
              <a:gd name="connsiteX4" fmla="*/ 1156771 w 2005070"/>
              <a:gd name="connsiteY4" fmla="*/ 88135 h 3393195"/>
              <a:gd name="connsiteX5" fmla="*/ 1123720 w 2005070"/>
              <a:gd name="connsiteY5" fmla="*/ 110168 h 3393195"/>
              <a:gd name="connsiteX6" fmla="*/ 1057619 w 2005070"/>
              <a:gd name="connsiteY6" fmla="*/ 143219 h 3393195"/>
              <a:gd name="connsiteX7" fmla="*/ 1035586 w 2005070"/>
              <a:gd name="connsiteY7" fmla="*/ 187286 h 3393195"/>
              <a:gd name="connsiteX8" fmla="*/ 1013552 w 2005070"/>
              <a:gd name="connsiteY8" fmla="*/ 220337 h 3393195"/>
              <a:gd name="connsiteX9" fmla="*/ 980501 w 2005070"/>
              <a:gd name="connsiteY9" fmla="*/ 330506 h 3393195"/>
              <a:gd name="connsiteX10" fmla="*/ 969484 w 2005070"/>
              <a:gd name="connsiteY10" fmla="*/ 363556 h 3393195"/>
              <a:gd name="connsiteX11" fmla="*/ 958467 w 2005070"/>
              <a:gd name="connsiteY11" fmla="*/ 429657 h 3393195"/>
              <a:gd name="connsiteX12" fmla="*/ 947451 w 2005070"/>
              <a:gd name="connsiteY12" fmla="*/ 462708 h 3393195"/>
              <a:gd name="connsiteX13" fmla="*/ 925417 w 2005070"/>
              <a:gd name="connsiteY13" fmla="*/ 727113 h 3393195"/>
              <a:gd name="connsiteX14" fmla="*/ 914400 w 2005070"/>
              <a:gd name="connsiteY14" fmla="*/ 804231 h 3393195"/>
              <a:gd name="connsiteX15" fmla="*/ 881349 w 2005070"/>
              <a:gd name="connsiteY15" fmla="*/ 903383 h 3393195"/>
              <a:gd name="connsiteX16" fmla="*/ 870332 w 2005070"/>
              <a:gd name="connsiteY16" fmla="*/ 947450 h 3393195"/>
              <a:gd name="connsiteX17" fmla="*/ 837282 w 2005070"/>
              <a:gd name="connsiteY17" fmla="*/ 1046602 h 3393195"/>
              <a:gd name="connsiteX18" fmla="*/ 815248 w 2005070"/>
              <a:gd name="connsiteY18" fmla="*/ 1112703 h 3393195"/>
              <a:gd name="connsiteX19" fmla="*/ 793214 w 2005070"/>
              <a:gd name="connsiteY19" fmla="*/ 1145754 h 3393195"/>
              <a:gd name="connsiteX20" fmla="*/ 727113 w 2005070"/>
              <a:gd name="connsiteY20" fmla="*/ 1277956 h 3393195"/>
              <a:gd name="connsiteX21" fmla="*/ 694063 w 2005070"/>
              <a:gd name="connsiteY21" fmla="*/ 1299990 h 3393195"/>
              <a:gd name="connsiteX22" fmla="*/ 638978 w 2005070"/>
              <a:gd name="connsiteY22" fmla="*/ 1355074 h 3393195"/>
              <a:gd name="connsiteX23" fmla="*/ 539826 w 2005070"/>
              <a:gd name="connsiteY23" fmla="*/ 1410159 h 3393195"/>
              <a:gd name="connsiteX24" fmla="*/ 484742 w 2005070"/>
              <a:gd name="connsiteY24" fmla="*/ 1476260 h 3393195"/>
              <a:gd name="connsiteX25" fmla="*/ 451692 w 2005070"/>
              <a:gd name="connsiteY25" fmla="*/ 1498294 h 3393195"/>
              <a:gd name="connsiteX26" fmla="*/ 418641 w 2005070"/>
              <a:gd name="connsiteY26" fmla="*/ 1531344 h 3393195"/>
              <a:gd name="connsiteX27" fmla="*/ 385590 w 2005070"/>
              <a:gd name="connsiteY27" fmla="*/ 1553378 h 3393195"/>
              <a:gd name="connsiteX28" fmla="*/ 352540 w 2005070"/>
              <a:gd name="connsiteY28" fmla="*/ 1586429 h 3393195"/>
              <a:gd name="connsiteX29" fmla="*/ 319489 w 2005070"/>
              <a:gd name="connsiteY29" fmla="*/ 1608462 h 3393195"/>
              <a:gd name="connsiteX30" fmla="*/ 286439 w 2005070"/>
              <a:gd name="connsiteY30" fmla="*/ 1641513 h 3393195"/>
              <a:gd name="connsiteX31" fmla="*/ 220337 w 2005070"/>
              <a:gd name="connsiteY31" fmla="*/ 1674563 h 3393195"/>
              <a:gd name="connsiteX32" fmla="*/ 187287 w 2005070"/>
              <a:gd name="connsiteY32" fmla="*/ 1696597 h 3393195"/>
              <a:gd name="connsiteX33" fmla="*/ 165253 w 2005070"/>
              <a:gd name="connsiteY33" fmla="*/ 1729648 h 3393195"/>
              <a:gd name="connsiteX34" fmla="*/ 132202 w 2005070"/>
              <a:gd name="connsiteY34" fmla="*/ 1839816 h 3393195"/>
              <a:gd name="connsiteX35" fmla="*/ 121186 w 2005070"/>
              <a:gd name="connsiteY35" fmla="*/ 1872867 h 3393195"/>
              <a:gd name="connsiteX36" fmla="*/ 110169 w 2005070"/>
              <a:gd name="connsiteY36" fmla="*/ 1916935 h 3393195"/>
              <a:gd name="connsiteX37" fmla="*/ 99152 w 2005070"/>
              <a:gd name="connsiteY37" fmla="*/ 1949985 h 3393195"/>
              <a:gd name="connsiteX38" fmla="*/ 88135 w 2005070"/>
              <a:gd name="connsiteY38" fmla="*/ 2005070 h 3393195"/>
              <a:gd name="connsiteX39" fmla="*/ 66101 w 2005070"/>
              <a:gd name="connsiteY39" fmla="*/ 2093204 h 3393195"/>
              <a:gd name="connsiteX40" fmla="*/ 55084 w 2005070"/>
              <a:gd name="connsiteY40" fmla="*/ 2247441 h 3393195"/>
              <a:gd name="connsiteX41" fmla="*/ 33051 w 2005070"/>
              <a:gd name="connsiteY41" fmla="*/ 2335576 h 3393195"/>
              <a:gd name="connsiteX42" fmla="*/ 22034 w 2005070"/>
              <a:gd name="connsiteY42" fmla="*/ 2379643 h 3393195"/>
              <a:gd name="connsiteX43" fmla="*/ 11017 w 2005070"/>
              <a:gd name="connsiteY43" fmla="*/ 2423710 h 3393195"/>
              <a:gd name="connsiteX44" fmla="*/ 0 w 2005070"/>
              <a:gd name="connsiteY44" fmla="*/ 2456761 h 3393195"/>
              <a:gd name="connsiteX45" fmla="*/ 11017 w 2005070"/>
              <a:gd name="connsiteY45" fmla="*/ 2732183 h 3393195"/>
              <a:gd name="connsiteX46" fmla="*/ 33051 w 2005070"/>
              <a:gd name="connsiteY46" fmla="*/ 2776250 h 3393195"/>
              <a:gd name="connsiteX47" fmla="*/ 44067 w 2005070"/>
              <a:gd name="connsiteY47" fmla="*/ 2809301 h 3393195"/>
              <a:gd name="connsiteX48" fmla="*/ 88135 w 2005070"/>
              <a:gd name="connsiteY48" fmla="*/ 2875402 h 3393195"/>
              <a:gd name="connsiteX49" fmla="*/ 99152 w 2005070"/>
              <a:gd name="connsiteY49" fmla="*/ 2908453 h 3393195"/>
              <a:gd name="connsiteX50" fmla="*/ 165253 w 2005070"/>
              <a:gd name="connsiteY50" fmla="*/ 2974554 h 3393195"/>
              <a:gd name="connsiteX51" fmla="*/ 242371 w 2005070"/>
              <a:gd name="connsiteY51" fmla="*/ 3062689 h 3393195"/>
              <a:gd name="connsiteX52" fmla="*/ 286439 w 2005070"/>
              <a:gd name="connsiteY52" fmla="*/ 3128790 h 3393195"/>
              <a:gd name="connsiteX53" fmla="*/ 308472 w 2005070"/>
              <a:gd name="connsiteY53" fmla="*/ 3161841 h 3393195"/>
              <a:gd name="connsiteX54" fmla="*/ 374573 w 2005070"/>
              <a:gd name="connsiteY54" fmla="*/ 3227942 h 3393195"/>
              <a:gd name="connsiteX55" fmla="*/ 407624 w 2005070"/>
              <a:gd name="connsiteY55" fmla="*/ 3260992 h 3393195"/>
              <a:gd name="connsiteX56" fmla="*/ 495759 w 2005070"/>
              <a:gd name="connsiteY56" fmla="*/ 3360144 h 3393195"/>
              <a:gd name="connsiteX57" fmla="*/ 583894 w 2005070"/>
              <a:gd name="connsiteY57" fmla="*/ 3371161 h 3393195"/>
              <a:gd name="connsiteX58" fmla="*/ 627961 w 2005070"/>
              <a:gd name="connsiteY58" fmla="*/ 3382178 h 3393195"/>
              <a:gd name="connsiteX59" fmla="*/ 661012 w 2005070"/>
              <a:gd name="connsiteY59" fmla="*/ 3393195 h 3393195"/>
              <a:gd name="connsiteX60" fmla="*/ 760164 w 2005070"/>
              <a:gd name="connsiteY60" fmla="*/ 3382178 h 3393195"/>
              <a:gd name="connsiteX61" fmla="*/ 793214 w 2005070"/>
              <a:gd name="connsiteY61" fmla="*/ 3360144 h 3393195"/>
              <a:gd name="connsiteX62" fmla="*/ 859316 w 2005070"/>
              <a:gd name="connsiteY62" fmla="*/ 3338110 h 3393195"/>
              <a:gd name="connsiteX63" fmla="*/ 903383 w 2005070"/>
              <a:gd name="connsiteY63" fmla="*/ 3272009 h 3393195"/>
              <a:gd name="connsiteX64" fmla="*/ 969484 w 2005070"/>
              <a:gd name="connsiteY64" fmla="*/ 3216925 h 3393195"/>
              <a:gd name="connsiteX65" fmla="*/ 1024569 w 2005070"/>
              <a:gd name="connsiteY65" fmla="*/ 3150824 h 3393195"/>
              <a:gd name="connsiteX66" fmla="*/ 1068636 w 2005070"/>
              <a:gd name="connsiteY66" fmla="*/ 3095739 h 3393195"/>
              <a:gd name="connsiteX67" fmla="*/ 1112704 w 2005070"/>
              <a:gd name="connsiteY67" fmla="*/ 3029638 h 3393195"/>
              <a:gd name="connsiteX68" fmla="*/ 1145754 w 2005070"/>
              <a:gd name="connsiteY68" fmla="*/ 2996588 h 3393195"/>
              <a:gd name="connsiteX69" fmla="*/ 1189822 w 2005070"/>
              <a:gd name="connsiteY69" fmla="*/ 2919470 h 3393195"/>
              <a:gd name="connsiteX70" fmla="*/ 1244906 w 2005070"/>
              <a:gd name="connsiteY70" fmla="*/ 2853368 h 3393195"/>
              <a:gd name="connsiteX71" fmla="*/ 1266940 w 2005070"/>
              <a:gd name="connsiteY71" fmla="*/ 2798284 h 3393195"/>
              <a:gd name="connsiteX72" fmla="*/ 1277957 w 2005070"/>
              <a:gd name="connsiteY72" fmla="*/ 2765233 h 3393195"/>
              <a:gd name="connsiteX73" fmla="*/ 1333041 w 2005070"/>
              <a:gd name="connsiteY73" fmla="*/ 2699132 h 3393195"/>
              <a:gd name="connsiteX74" fmla="*/ 1366092 w 2005070"/>
              <a:gd name="connsiteY74" fmla="*/ 2610997 h 3393195"/>
              <a:gd name="connsiteX75" fmla="*/ 1410159 w 2005070"/>
              <a:gd name="connsiteY75" fmla="*/ 2544896 h 3393195"/>
              <a:gd name="connsiteX76" fmla="*/ 1432193 w 2005070"/>
              <a:gd name="connsiteY76" fmla="*/ 2489812 h 3393195"/>
              <a:gd name="connsiteX77" fmla="*/ 1443210 w 2005070"/>
              <a:gd name="connsiteY77" fmla="*/ 2456761 h 3393195"/>
              <a:gd name="connsiteX78" fmla="*/ 1465243 w 2005070"/>
              <a:gd name="connsiteY78" fmla="*/ 2412694 h 3393195"/>
              <a:gd name="connsiteX79" fmla="*/ 1487277 w 2005070"/>
              <a:gd name="connsiteY79" fmla="*/ 2346592 h 3393195"/>
              <a:gd name="connsiteX80" fmla="*/ 1498294 w 2005070"/>
              <a:gd name="connsiteY80" fmla="*/ 2313542 h 3393195"/>
              <a:gd name="connsiteX81" fmla="*/ 1531345 w 2005070"/>
              <a:gd name="connsiteY81" fmla="*/ 2269474 h 3393195"/>
              <a:gd name="connsiteX82" fmla="*/ 1575412 w 2005070"/>
              <a:gd name="connsiteY82" fmla="*/ 2203373 h 3393195"/>
              <a:gd name="connsiteX83" fmla="*/ 1608463 w 2005070"/>
              <a:gd name="connsiteY83" fmla="*/ 2181339 h 3393195"/>
              <a:gd name="connsiteX84" fmla="*/ 1630496 w 2005070"/>
              <a:gd name="connsiteY84" fmla="*/ 2148289 h 3393195"/>
              <a:gd name="connsiteX85" fmla="*/ 1641513 w 2005070"/>
              <a:gd name="connsiteY85" fmla="*/ 2115238 h 3393195"/>
              <a:gd name="connsiteX86" fmla="*/ 1674564 w 2005070"/>
              <a:gd name="connsiteY86" fmla="*/ 2071171 h 3393195"/>
              <a:gd name="connsiteX87" fmla="*/ 1696598 w 2005070"/>
              <a:gd name="connsiteY87" fmla="*/ 2038120 h 3393195"/>
              <a:gd name="connsiteX88" fmla="*/ 1740665 w 2005070"/>
              <a:gd name="connsiteY88" fmla="*/ 1938968 h 3393195"/>
              <a:gd name="connsiteX89" fmla="*/ 1762699 w 2005070"/>
              <a:gd name="connsiteY89" fmla="*/ 1894901 h 3393195"/>
              <a:gd name="connsiteX90" fmla="*/ 1795749 w 2005070"/>
              <a:gd name="connsiteY90" fmla="*/ 1861850 h 3393195"/>
              <a:gd name="connsiteX91" fmla="*/ 1806766 w 2005070"/>
              <a:gd name="connsiteY91" fmla="*/ 1828800 h 3393195"/>
              <a:gd name="connsiteX92" fmla="*/ 1817783 w 2005070"/>
              <a:gd name="connsiteY92" fmla="*/ 1784732 h 3393195"/>
              <a:gd name="connsiteX93" fmla="*/ 1839817 w 2005070"/>
              <a:gd name="connsiteY93" fmla="*/ 1740665 h 3393195"/>
              <a:gd name="connsiteX94" fmla="*/ 1850834 w 2005070"/>
              <a:gd name="connsiteY94" fmla="*/ 1696597 h 3393195"/>
              <a:gd name="connsiteX95" fmla="*/ 1861851 w 2005070"/>
              <a:gd name="connsiteY95" fmla="*/ 1663547 h 3393195"/>
              <a:gd name="connsiteX96" fmla="*/ 1883884 w 2005070"/>
              <a:gd name="connsiteY96" fmla="*/ 1575412 h 3393195"/>
              <a:gd name="connsiteX97" fmla="*/ 1905918 w 2005070"/>
              <a:gd name="connsiteY97" fmla="*/ 1454226 h 3393195"/>
              <a:gd name="connsiteX98" fmla="*/ 1938969 w 2005070"/>
              <a:gd name="connsiteY98" fmla="*/ 1344057 h 3393195"/>
              <a:gd name="connsiteX99" fmla="*/ 1949986 w 2005070"/>
              <a:gd name="connsiteY99" fmla="*/ 1266939 h 3393195"/>
              <a:gd name="connsiteX100" fmla="*/ 1972019 w 2005070"/>
              <a:gd name="connsiteY100" fmla="*/ 1200838 h 3393195"/>
              <a:gd name="connsiteX101" fmla="*/ 1983036 w 2005070"/>
              <a:gd name="connsiteY101" fmla="*/ 1145754 h 3393195"/>
              <a:gd name="connsiteX102" fmla="*/ 1994053 w 2005070"/>
              <a:gd name="connsiteY102" fmla="*/ 1101686 h 3393195"/>
              <a:gd name="connsiteX103" fmla="*/ 2005070 w 2005070"/>
              <a:gd name="connsiteY103" fmla="*/ 1024568 h 3393195"/>
              <a:gd name="connsiteX104" fmla="*/ 1994053 w 2005070"/>
              <a:gd name="connsiteY104" fmla="*/ 539826 h 3393195"/>
              <a:gd name="connsiteX105" fmla="*/ 1983036 w 2005070"/>
              <a:gd name="connsiteY105" fmla="*/ 495759 h 3393195"/>
              <a:gd name="connsiteX106" fmla="*/ 1961002 w 2005070"/>
              <a:gd name="connsiteY106" fmla="*/ 385590 h 3393195"/>
              <a:gd name="connsiteX107" fmla="*/ 1949986 w 2005070"/>
              <a:gd name="connsiteY107" fmla="*/ 297455 h 3393195"/>
              <a:gd name="connsiteX108" fmla="*/ 1916935 w 2005070"/>
              <a:gd name="connsiteY108" fmla="*/ 220337 h 3393195"/>
              <a:gd name="connsiteX109" fmla="*/ 1872867 w 2005070"/>
              <a:gd name="connsiteY109" fmla="*/ 154236 h 3393195"/>
              <a:gd name="connsiteX110" fmla="*/ 1773716 w 2005070"/>
              <a:gd name="connsiteY110" fmla="*/ 99151 h 3393195"/>
              <a:gd name="connsiteX111" fmla="*/ 1707614 w 2005070"/>
              <a:gd name="connsiteY111" fmla="*/ 66101 h 3393195"/>
              <a:gd name="connsiteX112" fmla="*/ 1443210 w 2005070"/>
              <a:gd name="connsiteY112" fmla="*/ 44067 h 3393195"/>
              <a:gd name="connsiteX113" fmla="*/ 1388125 w 2005070"/>
              <a:gd name="connsiteY113" fmla="*/ 33050 h 339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2005070" h="3393195">
                <a:moveTo>
                  <a:pt x="1443210" y="0"/>
                </a:moveTo>
                <a:cubicBezTo>
                  <a:pt x="1421176" y="3672"/>
                  <a:pt x="1398914" y="6170"/>
                  <a:pt x="1377108" y="11016"/>
                </a:cubicBezTo>
                <a:cubicBezTo>
                  <a:pt x="1365772" y="13535"/>
                  <a:pt x="1355483" y="19956"/>
                  <a:pt x="1344058" y="22033"/>
                </a:cubicBezTo>
                <a:cubicBezTo>
                  <a:pt x="1314929" y="27329"/>
                  <a:pt x="1285301" y="29378"/>
                  <a:pt x="1255923" y="33050"/>
                </a:cubicBezTo>
                <a:cubicBezTo>
                  <a:pt x="1197748" y="52442"/>
                  <a:pt x="1232538" y="37624"/>
                  <a:pt x="1156771" y="88135"/>
                </a:cubicBezTo>
                <a:cubicBezTo>
                  <a:pt x="1145754" y="95480"/>
                  <a:pt x="1136281" y="105981"/>
                  <a:pt x="1123720" y="110168"/>
                </a:cubicBezTo>
                <a:cubicBezTo>
                  <a:pt x="1078109" y="125372"/>
                  <a:pt x="1100332" y="114743"/>
                  <a:pt x="1057619" y="143219"/>
                </a:cubicBezTo>
                <a:cubicBezTo>
                  <a:pt x="1050275" y="157908"/>
                  <a:pt x="1043734" y="173027"/>
                  <a:pt x="1035586" y="187286"/>
                </a:cubicBezTo>
                <a:cubicBezTo>
                  <a:pt x="1029017" y="198782"/>
                  <a:pt x="1018930" y="208237"/>
                  <a:pt x="1013552" y="220337"/>
                </a:cubicBezTo>
                <a:cubicBezTo>
                  <a:pt x="992606" y="267465"/>
                  <a:pt x="993320" y="285639"/>
                  <a:pt x="980501" y="330506"/>
                </a:cubicBezTo>
                <a:cubicBezTo>
                  <a:pt x="977311" y="341672"/>
                  <a:pt x="973156" y="352539"/>
                  <a:pt x="969484" y="363556"/>
                </a:cubicBezTo>
                <a:cubicBezTo>
                  <a:pt x="965812" y="385590"/>
                  <a:pt x="963313" y="407851"/>
                  <a:pt x="958467" y="429657"/>
                </a:cubicBezTo>
                <a:cubicBezTo>
                  <a:pt x="955948" y="440993"/>
                  <a:pt x="948415" y="451135"/>
                  <a:pt x="947451" y="462708"/>
                </a:cubicBezTo>
                <a:cubicBezTo>
                  <a:pt x="924314" y="740366"/>
                  <a:pt x="962588" y="615599"/>
                  <a:pt x="925417" y="727113"/>
                </a:cubicBezTo>
                <a:cubicBezTo>
                  <a:pt x="921745" y="752819"/>
                  <a:pt x="920239" y="778929"/>
                  <a:pt x="914400" y="804231"/>
                </a:cubicBezTo>
                <a:cubicBezTo>
                  <a:pt x="881361" y="947399"/>
                  <a:pt x="903377" y="815273"/>
                  <a:pt x="881349" y="903383"/>
                </a:cubicBezTo>
                <a:cubicBezTo>
                  <a:pt x="877677" y="918072"/>
                  <a:pt x="874683" y="932947"/>
                  <a:pt x="870332" y="947450"/>
                </a:cubicBezTo>
                <a:cubicBezTo>
                  <a:pt x="870325" y="947473"/>
                  <a:pt x="842794" y="1030065"/>
                  <a:pt x="837282" y="1046602"/>
                </a:cubicBezTo>
                <a:cubicBezTo>
                  <a:pt x="837282" y="1046603"/>
                  <a:pt x="815249" y="1112702"/>
                  <a:pt x="815248" y="1112703"/>
                </a:cubicBezTo>
                <a:lnTo>
                  <a:pt x="793214" y="1145754"/>
                </a:lnTo>
                <a:cubicBezTo>
                  <a:pt x="780645" y="1183463"/>
                  <a:pt x="763726" y="1253546"/>
                  <a:pt x="727113" y="1277956"/>
                </a:cubicBezTo>
                <a:lnTo>
                  <a:pt x="694063" y="1299990"/>
                </a:lnTo>
                <a:cubicBezTo>
                  <a:pt x="676248" y="1353435"/>
                  <a:pt x="695702" y="1321040"/>
                  <a:pt x="638978" y="1355074"/>
                </a:cubicBezTo>
                <a:cubicBezTo>
                  <a:pt x="544269" y="1411899"/>
                  <a:pt x="606307" y="1387999"/>
                  <a:pt x="539826" y="1410159"/>
                </a:cubicBezTo>
                <a:cubicBezTo>
                  <a:pt x="518161" y="1442658"/>
                  <a:pt x="516553" y="1449750"/>
                  <a:pt x="484742" y="1476260"/>
                </a:cubicBezTo>
                <a:cubicBezTo>
                  <a:pt x="474570" y="1484736"/>
                  <a:pt x="461864" y="1489818"/>
                  <a:pt x="451692" y="1498294"/>
                </a:cubicBezTo>
                <a:cubicBezTo>
                  <a:pt x="439723" y="1508268"/>
                  <a:pt x="430610" y="1521370"/>
                  <a:pt x="418641" y="1531344"/>
                </a:cubicBezTo>
                <a:cubicBezTo>
                  <a:pt x="408469" y="1539820"/>
                  <a:pt x="395762" y="1544901"/>
                  <a:pt x="385590" y="1553378"/>
                </a:cubicBezTo>
                <a:cubicBezTo>
                  <a:pt x="373621" y="1563352"/>
                  <a:pt x="364509" y="1576455"/>
                  <a:pt x="352540" y="1586429"/>
                </a:cubicBezTo>
                <a:cubicBezTo>
                  <a:pt x="342368" y="1594905"/>
                  <a:pt x="329661" y="1599986"/>
                  <a:pt x="319489" y="1608462"/>
                </a:cubicBezTo>
                <a:cubicBezTo>
                  <a:pt x="307520" y="1618436"/>
                  <a:pt x="298408" y="1631539"/>
                  <a:pt x="286439" y="1641513"/>
                </a:cubicBezTo>
                <a:cubicBezTo>
                  <a:pt x="257963" y="1665243"/>
                  <a:pt x="253462" y="1663522"/>
                  <a:pt x="220337" y="1674563"/>
                </a:cubicBezTo>
                <a:cubicBezTo>
                  <a:pt x="209320" y="1681908"/>
                  <a:pt x="196649" y="1687234"/>
                  <a:pt x="187287" y="1696597"/>
                </a:cubicBezTo>
                <a:cubicBezTo>
                  <a:pt x="177924" y="1705960"/>
                  <a:pt x="170631" y="1717548"/>
                  <a:pt x="165253" y="1729648"/>
                </a:cubicBezTo>
                <a:cubicBezTo>
                  <a:pt x="144311" y="1776767"/>
                  <a:pt x="145019" y="1794956"/>
                  <a:pt x="132202" y="1839816"/>
                </a:cubicBezTo>
                <a:cubicBezTo>
                  <a:pt x="129012" y="1850982"/>
                  <a:pt x="124376" y="1861701"/>
                  <a:pt x="121186" y="1872867"/>
                </a:cubicBezTo>
                <a:cubicBezTo>
                  <a:pt x="117027" y="1887426"/>
                  <a:pt x="114329" y="1902376"/>
                  <a:pt x="110169" y="1916935"/>
                </a:cubicBezTo>
                <a:cubicBezTo>
                  <a:pt x="106979" y="1928101"/>
                  <a:pt x="101969" y="1938719"/>
                  <a:pt x="99152" y="1949985"/>
                </a:cubicBezTo>
                <a:cubicBezTo>
                  <a:pt x="94610" y="1968151"/>
                  <a:pt x="92346" y="1986824"/>
                  <a:pt x="88135" y="2005070"/>
                </a:cubicBezTo>
                <a:cubicBezTo>
                  <a:pt x="81326" y="2034577"/>
                  <a:pt x="66101" y="2093204"/>
                  <a:pt x="66101" y="2093204"/>
                </a:cubicBezTo>
                <a:cubicBezTo>
                  <a:pt x="62429" y="2144616"/>
                  <a:pt x="62048" y="2196370"/>
                  <a:pt x="55084" y="2247441"/>
                </a:cubicBezTo>
                <a:cubicBezTo>
                  <a:pt x="50993" y="2277446"/>
                  <a:pt x="40395" y="2306198"/>
                  <a:pt x="33051" y="2335576"/>
                </a:cubicBezTo>
                <a:lnTo>
                  <a:pt x="22034" y="2379643"/>
                </a:lnTo>
                <a:cubicBezTo>
                  <a:pt x="18362" y="2394332"/>
                  <a:pt x="15805" y="2409346"/>
                  <a:pt x="11017" y="2423710"/>
                </a:cubicBezTo>
                <a:lnTo>
                  <a:pt x="0" y="2456761"/>
                </a:lnTo>
                <a:cubicBezTo>
                  <a:pt x="3672" y="2548568"/>
                  <a:pt x="1562" y="2640790"/>
                  <a:pt x="11017" y="2732183"/>
                </a:cubicBezTo>
                <a:cubicBezTo>
                  <a:pt x="12707" y="2748519"/>
                  <a:pt x="26582" y="2761155"/>
                  <a:pt x="33051" y="2776250"/>
                </a:cubicBezTo>
                <a:cubicBezTo>
                  <a:pt x="37625" y="2786924"/>
                  <a:pt x="38427" y="2799150"/>
                  <a:pt x="44067" y="2809301"/>
                </a:cubicBezTo>
                <a:cubicBezTo>
                  <a:pt x="56927" y="2832450"/>
                  <a:pt x="79761" y="2850280"/>
                  <a:pt x="88135" y="2875402"/>
                </a:cubicBezTo>
                <a:cubicBezTo>
                  <a:pt x="91807" y="2886419"/>
                  <a:pt x="92022" y="2899286"/>
                  <a:pt x="99152" y="2908453"/>
                </a:cubicBezTo>
                <a:cubicBezTo>
                  <a:pt x="118283" y="2933049"/>
                  <a:pt x="147968" y="2948627"/>
                  <a:pt x="165253" y="2974554"/>
                </a:cubicBezTo>
                <a:cubicBezTo>
                  <a:pt x="216665" y="3051672"/>
                  <a:pt x="187286" y="3025966"/>
                  <a:pt x="242371" y="3062689"/>
                </a:cubicBezTo>
                <a:lnTo>
                  <a:pt x="286439" y="3128790"/>
                </a:lnTo>
                <a:cubicBezTo>
                  <a:pt x="293784" y="3139807"/>
                  <a:pt x="299109" y="3152478"/>
                  <a:pt x="308472" y="3161841"/>
                </a:cubicBezTo>
                <a:lnTo>
                  <a:pt x="374573" y="3227942"/>
                </a:lnTo>
                <a:cubicBezTo>
                  <a:pt x="385590" y="3238959"/>
                  <a:pt x="398982" y="3248029"/>
                  <a:pt x="407624" y="3260992"/>
                </a:cubicBezTo>
                <a:cubicBezTo>
                  <a:pt x="426537" y="3289361"/>
                  <a:pt x="468318" y="3356714"/>
                  <a:pt x="495759" y="3360144"/>
                </a:cubicBezTo>
                <a:lnTo>
                  <a:pt x="583894" y="3371161"/>
                </a:lnTo>
                <a:cubicBezTo>
                  <a:pt x="598583" y="3374833"/>
                  <a:pt x="613402" y="3378018"/>
                  <a:pt x="627961" y="3382178"/>
                </a:cubicBezTo>
                <a:cubicBezTo>
                  <a:pt x="639127" y="3385368"/>
                  <a:pt x="649399" y="3393195"/>
                  <a:pt x="661012" y="3393195"/>
                </a:cubicBezTo>
                <a:cubicBezTo>
                  <a:pt x="694266" y="3393195"/>
                  <a:pt x="727113" y="3385850"/>
                  <a:pt x="760164" y="3382178"/>
                </a:cubicBezTo>
                <a:cubicBezTo>
                  <a:pt x="771181" y="3374833"/>
                  <a:pt x="781115" y="3365522"/>
                  <a:pt x="793214" y="3360144"/>
                </a:cubicBezTo>
                <a:cubicBezTo>
                  <a:pt x="814438" y="3350711"/>
                  <a:pt x="859316" y="3338110"/>
                  <a:pt x="859316" y="3338110"/>
                </a:cubicBezTo>
                <a:cubicBezTo>
                  <a:pt x="874005" y="3316076"/>
                  <a:pt x="881349" y="3286698"/>
                  <a:pt x="903383" y="3272009"/>
                </a:cubicBezTo>
                <a:cubicBezTo>
                  <a:pt x="935883" y="3250343"/>
                  <a:pt x="942974" y="3248738"/>
                  <a:pt x="969484" y="3216925"/>
                </a:cubicBezTo>
                <a:cubicBezTo>
                  <a:pt x="1046159" y="3124913"/>
                  <a:pt x="928029" y="3247361"/>
                  <a:pt x="1024569" y="3150824"/>
                </a:cubicBezTo>
                <a:cubicBezTo>
                  <a:pt x="1049378" y="3076396"/>
                  <a:pt x="1014972" y="3157069"/>
                  <a:pt x="1068636" y="3095739"/>
                </a:cubicBezTo>
                <a:cubicBezTo>
                  <a:pt x="1086074" y="3075810"/>
                  <a:pt x="1093979" y="3048363"/>
                  <a:pt x="1112704" y="3029638"/>
                </a:cubicBezTo>
                <a:cubicBezTo>
                  <a:pt x="1123721" y="3018621"/>
                  <a:pt x="1135780" y="3008557"/>
                  <a:pt x="1145754" y="2996588"/>
                </a:cubicBezTo>
                <a:cubicBezTo>
                  <a:pt x="1197793" y="2934141"/>
                  <a:pt x="1135949" y="2994892"/>
                  <a:pt x="1189822" y="2919470"/>
                </a:cubicBezTo>
                <a:cubicBezTo>
                  <a:pt x="1230429" y="2862620"/>
                  <a:pt x="1215764" y="2911651"/>
                  <a:pt x="1244906" y="2853368"/>
                </a:cubicBezTo>
                <a:cubicBezTo>
                  <a:pt x="1253750" y="2835680"/>
                  <a:pt x="1259996" y="2816801"/>
                  <a:pt x="1266940" y="2798284"/>
                </a:cubicBezTo>
                <a:cubicBezTo>
                  <a:pt x="1271018" y="2787410"/>
                  <a:pt x="1272764" y="2775620"/>
                  <a:pt x="1277957" y="2765233"/>
                </a:cubicBezTo>
                <a:cubicBezTo>
                  <a:pt x="1293295" y="2734557"/>
                  <a:pt x="1308676" y="2723497"/>
                  <a:pt x="1333041" y="2699132"/>
                </a:cubicBezTo>
                <a:cubicBezTo>
                  <a:pt x="1344247" y="2654307"/>
                  <a:pt x="1341402" y="2652148"/>
                  <a:pt x="1366092" y="2610997"/>
                </a:cubicBezTo>
                <a:cubicBezTo>
                  <a:pt x="1379716" y="2588290"/>
                  <a:pt x="1400324" y="2569483"/>
                  <a:pt x="1410159" y="2544896"/>
                </a:cubicBezTo>
                <a:cubicBezTo>
                  <a:pt x="1417504" y="2526535"/>
                  <a:pt x="1425249" y="2508329"/>
                  <a:pt x="1432193" y="2489812"/>
                </a:cubicBezTo>
                <a:cubicBezTo>
                  <a:pt x="1436271" y="2478938"/>
                  <a:pt x="1438636" y="2467435"/>
                  <a:pt x="1443210" y="2456761"/>
                </a:cubicBezTo>
                <a:cubicBezTo>
                  <a:pt x="1449679" y="2441666"/>
                  <a:pt x="1459144" y="2427942"/>
                  <a:pt x="1465243" y="2412694"/>
                </a:cubicBezTo>
                <a:cubicBezTo>
                  <a:pt x="1473869" y="2391129"/>
                  <a:pt x="1479932" y="2368626"/>
                  <a:pt x="1487277" y="2346592"/>
                </a:cubicBezTo>
                <a:cubicBezTo>
                  <a:pt x="1490949" y="2335575"/>
                  <a:pt x="1491326" y="2322832"/>
                  <a:pt x="1498294" y="2313542"/>
                </a:cubicBezTo>
                <a:cubicBezTo>
                  <a:pt x="1509311" y="2298853"/>
                  <a:pt x="1520815" y="2284516"/>
                  <a:pt x="1531345" y="2269474"/>
                </a:cubicBezTo>
                <a:cubicBezTo>
                  <a:pt x="1546531" y="2247780"/>
                  <a:pt x="1553378" y="2218062"/>
                  <a:pt x="1575412" y="2203373"/>
                </a:cubicBezTo>
                <a:lnTo>
                  <a:pt x="1608463" y="2181339"/>
                </a:lnTo>
                <a:cubicBezTo>
                  <a:pt x="1615807" y="2170322"/>
                  <a:pt x="1624575" y="2160132"/>
                  <a:pt x="1630496" y="2148289"/>
                </a:cubicBezTo>
                <a:cubicBezTo>
                  <a:pt x="1635689" y="2137902"/>
                  <a:pt x="1635751" y="2125321"/>
                  <a:pt x="1641513" y="2115238"/>
                </a:cubicBezTo>
                <a:cubicBezTo>
                  <a:pt x="1650623" y="2099296"/>
                  <a:pt x="1663892" y="2086112"/>
                  <a:pt x="1674564" y="2071171"/>
                </a:cubicBezTo>
                <a:cubicBezTo>
                  <a:pt x="1682260" y="2060397"/>
                  <a:pt x="1689253" y="2049137"/>
                  <a:pt x="1696598" y="2038120"/>
                </a:cubicBezTo>
                <a:cubicBezTo>
                  <a:pt x="1735065" y="1922715"/>
                  <a:pt x="1698766" y="2012291"/>
                  <a:pt x="1740665" y="1938968"/>
                </a:cubicBezTo>
                <a:cubicBezTo>
                  <a:pt x="1748813" y="1924709"/>
                  <a:pt x="1753153" y="1908265"/>
                  <a:pt x="1762699" y="1894901"/>
                </a:cubicBezTo>
                <a:cubicBezTo>
                  <a:pt x="1771755" y="1882223"/>
                  <a:pt x="1784732" y="1872867"/>
                  <a:pt x="1795749" y="1861850"/>
                </a:cubicBezTo>
                <a:cubicBezTo>
                  <a:pt x="1799421" y="1850833"/>
                  <a:pt x="1803576" y="1839966"/>
                  <a:pt x="1806766" y="1828800"/>
                </a:cubicBezTo>
                <a:cubicBezTo>
                  <a:pt x="1810926" y="1814241"/>
                  <a:pt x="1812466" y="1798909"/>
                  <a:pt x="1817783" y="1784732"/>
                </a:cubicBezTo>
                <a:cubicBezTo>
                  <a:pt x="1823550" y="1769355"/>
                  <a:pt x="1832472" y="1755354"/>
                  <a:pt x="1839817" y="1740665"/>
                </a:cubicBezTo>
                <a:cubicBezTo>
                  <a:pt x="1843489" y="1725976"/>
                  <a:pt x="1846674" y="1711156"/>
                  <a:pt x="1850834" y="1696597"/>
                </a:cubicBezTo>
                <a:cubicBezTo>
                  <a:pt x="1854024" y="1685431"/>
                  <a:pt x="1859035" y="1674813"/>
                  <a:pt x="1861851" y="1663547"/>
                </a:cubicBezTo>
                <a:lnTo>
                  <a:pt x="1883884" y="1575412"/>
                </a:lnTo>
                <a:cubicBezTo>
                  <a:pt x="1887483" y="1553816"/>
                  <a:pt x="1899318" y="1478424"/>
                  <a:pt x="1905918" y="1454226"/>
                </a:cubicBezTo>
                <a:cubicBezTo>
                  <a:pt x="1921598" y="1396733"/>
                  <a:pt x="1929583" y="1395681"/>
                  <a:pt x="1938969" y="1344057"/>
                </a:cubicBezTo>
                <a:cubicBezTo>
                  <a:pt x="1943614" y="1318509"/>
                  <a:pt x="1944147" y="1292241"/>
                  <a:pt x="1949986" y="1266939"/>
                </a:cubicBezTo>
                <a:cubicBezTo>
                  <a:pt x="1955208" y="1244308"/>
                  <a:pt x="1967464" y="1223612"/>
                  <a:pt x="1972019" y="1200838"/>
                </a:cubicBezTo>
                <a:cubicBezTo>
                  <a:pt x="1975691" y="1182477"/>
                  <a:pt x="1978974" y="1164033"/>
                  <a:pt x="1983036" y="1145754"/>
                </a:cubicBezTo>
                <a:cubicBezTo>
                  <a:pt x="1986321" y="1130973"/>
                  <a:pt x="1991344" y="1116583"/>
                  <a:pt x="1994053" y="1101686"/>
                </a:cubicBezTo>
                <a:cubicBezTo>
                  <a:pt x="1998698" y="1076138"/>
                  <a:pt x="2001398" y="1050274"/>
                  <a:pt x="2005070" y="1024568"/>
                </a:cubicBezTo>
                <a:cubicBezTo>
                  <a:pt x="2001398" y="862987"/>
                  <a:pt x="2000782" y="701308"/>
                  <a:pt x="1994053" y="539826"/>
                </a:cubicBezTo>
                <a:cubicBezTo>
                  <a:pt x="1993423" y="524698"/>
                  <a:pt x="1986209" y="510564"/>
                  <a:pt x="1983036" y="495759"/>
                </a:cubicBezTo>
                <a:cubicBezTo>
                  <a:pt x="1975189" y="459140"/>
                  <a:pt x="1965647" y="422751"/>
                  <a:pt x="1961002" y="385590"/>
                </a:cubicBezTo>
                <a:cubicBezTo>
                  <a:pt x="1957330" y="356212"/>
                  <a:pt x="1955282" y="326584"/>
                  <a:pt x="1949986" y="297455"/>
                </a:cubicBezTo>
                <a:cubicBezTo>
                  <a:pt x="1946022" y="275651"/>
                  <a:pt x="1926844" y="236852"/>
                  <a:pt x="1916935" y="220337"/>
                </a:cubicBezTo>
                <a:cubicBezTo>
                  <a:pt x="1903310" y="197630"/>
                  <a:pt x="1896552" y="166079"/>
                  <a:pt x="1872867" y="154236"/>
                </a:cubicBezTo>
                <a:cubicBezTo>
                  <a:pt x="1820252" y="127928"/>
                  <a:pt x="1829056" y="133738"/>
                  <a:pt x="1773716" y="99151"/>
                </a:cubicBezTo>
                <a:cubicBezTo>
                  <a:pt x="1737816" y="76713"/>
                  <a:pt x="1747250" y="76010"/>
                  <a:pt x="1707614" y="66101"/>
                </a:cubicBezTo>
                <a:cubicBezTo>
                  <a:pt x="1615327" y="43029"/>
                  <a:pt x="1554398" y="49919"/>
                  <a:pt x="1443210" y="44067"/>
                </a:cubicBezTo>
                <a:cubicBezTo>
                  <a:pt x="1403191" y="30727"/>
                  <a:pt x="1421772" y="33050"/>
                  <a:pt x="1388125" y="33050"/>
                </a:cubicBezTo>
              </a:path>
            </a:pathLst>
          </a:custGeom>
          <a:solidFill>
            <a:srgbClr val="FF0000">
              <a:alpha val="33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25532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0" y="33302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pl-PL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Wzrost liczby par lęgowych nad Bałtykiem</a:t>
            </a:r>
            <a:endParaRPr lang="en-GB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389" name="Picture 43" descr="http://www.helcom.fi/stc/image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301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4" descr="http://www.helcom.fi/stc/images/bl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301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Prostokąt 45"/>
          <p:cNvSpPr/>
          <p:nvPr/>
        </p:nvSpPr>
        <p:spPr>
          <a:xfrm>
            <a:off x="0" y="6211888"/>
            <a:ext cx="9144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Population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Development of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Baltic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Bird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Species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Great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Cormorant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(</a:t>
            </a:r>
            <a:r>
              <a:rPr lang="pl-P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Phalacrocorax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carbo</a:t>
            </a:r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sinensis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);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Authors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C.Herrmann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T.Bregnballe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K.Larsson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I.Ojaste</a:t>
            </a:r>
            <a:r>
              <a:rPr lang="pl-PL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</a:t>
            </a:r>
            <a:r>
              <a:rPr lang="pl-PL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V.Lilleleht</a:t>
            </a:r>
            <a:endParaRPr lang="pl-PL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050" name="Picture 2" descr="Fig 2_Great Cormorant Population_BSEFS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114706"/>
            <a:ext cx="7704856" cy="480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8550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328353"/>
            <a:ext cx="9144000" cy="64293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Kolonie kormoranów w Polsce w 2017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23554" name="Picture 2" descr="C:\Users\Szymon\Desktop\kormorany201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971290"/>
            <a:ext cx="58674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481964"/>
      </p:ext>
    </p:extLst>
  </p:cSld>
  <p:clrMapOvr>
    <a:masterClrMapping/>
  </p:clrMapOvr>
  <p:transition spd="med" advTm="588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114425" y="357188"/>
            <a:ext cx="7029450" cy="64293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pl-PL" sz="32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Skąd dane</a:t>
            </a:r>
            <a:endParaRPr lang="en-GB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14426" y="1484784"/>
            <a:ext cx="702945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 i 2012 – ogólnoeuropejskie cenzusy lęgowych kormoranów organizowane przez </a:t>
            </a:r>
            <a:r>
              <a:rPr lang="pl-PL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Wetland</a:t>
            </a:r>
            <a:r>
              <a:rPr lang="pl-PL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International </a:t>
            </a:r>
            <a:r>
              <a:rPr lang="pl-PL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Cormorant</a:t>
            </a:r>
            <a:r>
              <a:rPr lang="pl-PL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pl-PL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</a:t>
            </a:r>
            <a:endParaRPr lang="pl-PL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– w ramach przygotowywania krajowej strategii zarządzania populacją kormorana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– liczenie wykonane przez Instytut Rybactwa Śródlądowego w ramach przygotowywania programu zarządzania populacja węgorza europejskiego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2015 – coroczne liczenia w ramach Państwowego Monitoringu Środowiska, realizowanego przez Ogólnopolskie Towarzystwo Ochrony Ptaków na zlecenie Generalnego Inspektoratu Ochrony Środowiska</a:t>
            </a:r>
            <a:endParaRPr lang="pl-PL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8239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Projekt domyślny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9701</TotalTime>
  <Words>785</Words>
  <Application>Microsoft Office PowerPoint</Application>
  <PresentationFormat>Pokaz na ekranie (4:3)</PresentationFormat>
  <Paragraphs>150</Paragraphs>
  <Slides>33</Slides>
  <Notes>14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33</vt:i4>
      </vt:variant>
    </vt:vector>
  </HeadingPairs>
  <TitlesOfParts>
    <vt:vector size="36" baseType="lpstr">
      <vt:lpstr>Projekt domyślny</vt:lpstr>
      <vt:lpstr>Image</vt:lpstr>
      <vt:lpstr>Wykres</vt:lpstr>
      <vt:lpstr>Wpływ kormoranów na rozwój turystyki na Pojezierzu Drawskim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nr 1 Gdynia 23-24 marca 2010 r.</dc:title>
  <dc:creator>Beata</dc:creator>
  <cp:lastModifiedBy>Szymon</cp:lastModifiedBy>
  <cp:revision>217</cp:revision>
  <dcterms:created xsi:type="dcterms:W3CDTF">2010-03-20T14:33:11Z</dcterms:created>
  <dcterms:modified xsi:type="dcterms:W3CDTF">2017-06-01T07:27:08Z</dcterms:modified>
</cp:coreProperties>
</file>